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38"/>
  </p:notesMasterIdLst>
  <p:handoutMasterIdLst>
    <p:handoutMasterId r:id="rId39"/>
  </p:handoutMasterIdLst>
  <p:sldIdLst>
    <p:sldId id="290" r:id="rId2"/>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91" r:id="rId22"/>
    <p:sldId id="277" r:id="rId23"/>
    <p:sldId id="278" r:id="rId24"/>
    <p:sldId id="279" r:id="rId25"/>
    <p:sldId id="292" r:id="rId26"/>
    <p:sldId id="280" r:id="rId27"/>
    <p:sldId id="281" r:id="rId28"/>
    <p:sldId id="282" r:id="rId29"/>
    <p:sldId id="283" r:id="rId30"/>
    <p:sldId id="284" r:id="rId31"/>
    <p:sldId id="285" r:id="rId32"/>
    <p:sldId id="286" r:id="rId33"/>
    <p:sldId id="293" r:id="rId34"/>
    <p:sldId id="287" r:id="rId35"/>
    <p:sldId id="288" r:id="rId36"/>
    <p:sldId id="289" r:id="rId37"/>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5" autoAdjust="0"/>
    <p:restoredTop sz="95969" autoAdjust="0"/>
  </p:normalViewPr>
  <p:slideViewPr>
    <p:cSldViewPr>
      <p:cViewPr varScale="1">
        <p:scale>
          <a:sx n="99" d="100"/>
          <a:sy n="99" d="100"/>
        </p:scale>
        <p:origin x="129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0"/>
    </p:cViewPr>
  </p:sorterViewPr>
  <p:notesViewPr>
    <p:cSldViewPr>
      <p:cViewPr varScale="1">
        <p:scale>
          <a:sx n="72" d="100"/>
          <a:sy n="72" d="100"/>
        </p:scale>
        <p:origin x="3252" y="78"/>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E13A97-CE4F-48EA-9AE3-D1A10DF1AF41}"/>
              </a:ext>
            </a:extLst>
          </p:cNvPr>
          <p:cNvSpPr>
            <a:spLocks noGrp="1"/>
          </p:cNvSpPr>
          <p:nvPr>
            <p:ph type="hdr" sz="quarter"/>
          </p:nvPr>
        </p:nvSpPr>
        <p:spPr>
          <a:xfrm>
            <a:off x="1" y="1"/>
            <a:ext cx="3170238" cy="481013"/>
          </a:xfrm>
          <a:prstGeom prst="rect">
            <a:avLst/>
          </a:prstGeom>
        </p:spPr>
        <p:txBody>
          <a:bodyPr vert="horz" lIns="96641" tIns="48320" rIns="96641" bIns="48320" rtlCol="0"/>
          <a:lstStyle>
            <a:lvl1pPr algn="l">
              <a:defRPr sz="1000" dirty="0">
                <a:latin typeface="Arial" panose="020B0604020202020204" pitchFamily="34" charset="0"/>
                <a:cs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A5CCF03A-5E6C-414C-B65B-01AC63441AB4}"/>
              </a:ext>
            </a:extLst>
          </p:cNvPr>
          <p:cNvSpPr>
            <a:spLocks noGrp="1"/>
          </p:cNvSpPr>
          <p:nvPr>
            <p:ph type="dt" sz="quarter" idx="1"/>
          </p:nvPr>
        </p:nvSpPr>
        <p:spPr>
          <a:xfrm>
            <a:off x="4130676" y="12701"/>
            <a:ext cx="3170238" cy="481013"/>
          </a:xfrm>
          <a:prstGeom prst="rect">
            <a:avLst/>
          </a:prstGeom>
        </p:spPr>
        <p:txBody>
          <a:bodyPr vert="horz" lIns="96641" tIns="48320" rIns="96641" bIns="48320" rtlCol="0"/>
          <a:lstStyle>
            <a:lvl1pPr algn="r">
              <a:defRPr sz="1000">
                <a:latin typeface="Arial" panose="020B0604020202020204" pitchFamily="34" charset="0"/>
                <a:cs typeface="Arial" panose="020B0604020202020204" pitchFamily="34" charset="0"/>
              </a:defRPr>
            </a:lvl1pPr>
          </a:lstStyle>
          <a:p>
            <a:pPr>
              <a:defRPr/>
            </a:pPr>
            <a:r>
              <a:rPr lang="en-US"/>
              <a:t>10/11/2026 am</a:t>
            </a:r>
            <a:endParaRPr lang="en-US" dirty="0"/>
          </a:p>
        </p:txBody>
      </p:sp>
      <p:sp>
        <p:nvSpPr>
          <p:cNvPr id="4" name="Footer Placeholder 3">
            <a:extLst>
              <a:ext uri="{FF2B5EF4-FFF2-40B4-BE49-F238E27FC236}">
                <a16:creationId xmlns:a16="http://schemas.microsoft.com/office/drawing/2014/main" id="{6BD6C557-4045-40AA-9352-30D07174F084}"/>
              </a:ext>
            </a:extLst>
          </p:cNvPr>
          <p:cNvSpPr>
            <a:spLocks noGrp="1"/>
          </p:cNvSpPr>
          <p:nvPr>
            <p:ph type="ftr" sz="quarter" idx="2"/>
          </p:nvPr>
        </p:nvSpPr>
        <p:spPr>
          <a:xfrm>
            <a:off x="1" y="9118601"/>
            <a:ext cx="3170238" cy="481013"/>
          </a:xfrm>
          <a:prstGeom prst="rect">
            <a:avLst/>
          </a:prstGeom>
        </p:spPr>
        <p:txBody>
          <a:bodyPr vert="horz" lIns="96641" tIns="48320" rIns="96641" bIns="48320" rtlCol="0" anchor="b"/>
          <a:lstStyle>
            <a:lvl1pPr algn="l">
              <a:defRPr sz="1000">
                <a:latin typeface="Arial" panose="020B0604020202020204" pitchFamily="34" charset="0"/>
                <a:cs typeface="Arial" panose="020B0604020202020204" pitchFamily="34" charset="0"/>
              </a:defRPr>
            </a:lvl1pPr>
          </a:lstStyle>
          <a:p>
            <a:pPr>
              <a:defRPr/>
            </a:pPr>
            <a:r>
              <a:rPr lang="en-US"/>
              <a:t>Randy Childs</a:t>
            </a:r>
          </a:p>
        </p:txBody>
      </p:sp>
      <p:sp>
        <p:nvSpPr>
          <p:cNvPr id="5" name="Slide Number Placeholder 4">
            <a:extLst>
              <a:ext uri="{FF2B5EF4-FFF2-40B4-BE49-F238E27FC236}">
                <a16:creationId xmlns:a16="http://schemas.microsoft.com/office/drawing/2014/main" id="{D8B4F73E-883D-4896-BF54-43A23B28204F}"/>
              </a:ext>
            </a:extLst>
          </p:cNvPr>
          <p:cNvSpPr>
            <a:spLocks noGrp="1"/>
          </p:cNvSpPr>
          <p:nvPr>
            <p:ph type="sldNum" sz="quarter" idx="3"/>
          </p:nvPr>
        </p:nvSpPr>
        <p:spPr>
          <a:xfrm>
            <a:off x="4143375" y="9118601"/>
            <a:ext cx="3170238" cy="481013"/>
          </a:xfrm>
          <a:prstGeom prst="rect">
            <a:avLst/>
          </a:prstGeom>
        </p:spPr>
        <p:txBody>
          <a:bodyPr vert="horz" wrap="square" lIns="96641" tIns="48320" rIns="96641" bIns="48320" numCol="1" anchor="b" anchorCtr="0" compatLnSpc="1">
            <a:prstTxWarp prst="textNoShape">
              <a:avLst/>
            </a:prstTxWarp>
          </a:bodyPr>
          <a:lstStyle>
            <a:lvl1pPr algn="r">
              <a:defRPr sz="1000">
                <a:latin typeface="Arial" panose="020B0604020202020204" pitchFamily="34" charset="0"/>
                <a:cs typeface="Arial" panose="020B0604020202020204" pitchFamily="34" charset="0"/>
              </a:defRPr>
            </a:lvl1pPr>
          </a:lstStyle>
          <a:p>
            <a:fld id="{4B6D95B7-ED88-418E-985F-1A18C41EE858}"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0997E0-1FA7-9A8C-A57A-4CCB547B50F3}"/>
              </a:ext>
            </a:extLst>
          </p:cNvPr>
          <p:cNvSpPr>
            <a:spLocks noGrp="1"/>
          </p:cNvSpPr>
          <p:nvPr>
            <p:ph type="hdr" sz="quarter"/>
          </p:nvPr>
        </p:nvSpPr>
        <p:spPr>
          <a:xfrm>
            <a:off x="1" y="1"/>
            <a:ext cx="3170238" cy="481013"/>
          </a:xfrm>
          <a:prstGeom prst="rect">
            <a:avLst/>
          </a:prstGeom>
        </p:spPr>
        <p:txBody>
          <a:bodyPr vert="horz" lIns="91430" tIns="45715" rIns="91430" bIns="45715"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31C9D51D-63A1-C808-0DF2-FAAF095E726B}"/>
              </a:ext>
            </a:extLst>
          </p:cNvPr>
          <p:cNvSpPr>
            <a:spLocks noGrp="1"/>
          </p:cNvSpPr>
          <p:nvPr>
            <p:ph type="dt" idx="1"/>
          </p:nvPr>
        </p:nvSpPr>
        <p:spPr>
          <a:xfrm>
            <a:off x="4143375" y="1"/>
            <a:ext cx="3170238" cy="481013"/>
          </a:xfrm>
          <a:prstGeom prst="rect">
            <a:avLst/>
          </a:prstGeom>
        </p:spPr>
        <p:txBody>
          <a:bodyPr vert="horz" lIns="91430" tIns="45715" rIns="91430" bIns="45715" rtlCol="0"/>
          <a:lstStyle>
            <a:lvl1pPr algn="r">
              <a:defRPr sz="1200"/>
            </a:lvl1pPr>
          </a:lstStyle>
          <a:p>
            <a:pPr>
              <a:defRPr/>
            </a:pPr>
            <a:r>
              <a:rPr lang="en-US"/>
              <a:t>10/11/2026 am</a:t>
            </a:r>
          </a:p>
        </p:txBody>
      </p:sp>
      <p:sp>
        <p:nvSpPr>
          <p:cNvPr id="4" name="Slide Image Placeholder 3">
            <a:extLst>
              <a:ext uri="{FF2B5EF4-FFF2-40B4-BE49-F238E27FC236}">
                <a16:creationId xmlns:a16="http://schemas.microsoft.com/office/drawing/2014/main" id="{08CE53B9-7CED-EC30-3A85-BB50FB7B875D}"/>
              </a:ext>
            </a:extLst>
          </p:cNvPr>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30" tIns="45715" rIns="91430" bIns="45715" rtlCol="0" anchor="ctr"/>
          <a:lstStyle/>
          <a:p>
            <a:pPr lvl="0"/>
            <a:endParaRPr lang="en-US" noProof="0"/>
          </a:p>
        </p:txBody>
      </p:sp>
      <p:sp>
        <p:nvSpPr>
          <p:cNvPr id="5" name="Notes Placeholder 4">
            <a:extLst>
              <a:ext uri="{FF2B5EF4-FFF2-40B4-BE49-F238E27FC236}">
                <a16:creationId xmlns:a16="http://schemas.microsoft.com/office/drawing/2014/main" id="{DA72B865-09E8-696D-1FD0-8FB22EDD560B}"/>
              </a:ext>
            </a:extLst>
          </p:cNvPr>
          <p:cNvSpPr>
            <a:spLocks noGrp="1"/>
          </p:cNvSpPr>
          <p:nvPr>
            <p:ph type="body" sz="quarter" idx="3"/>
          </p:nvPr>
        </p:nvSpPr>
        <p:spPr>
          <a:xfrm>
            <a:off x="731838" y="4621213"/>
            <a:ext cx="5851525" cy="3779837"/>
          </a:xfrm>
          <a:prstGeom prst="rect">
            <a:avLst/>
          </a:prstGeom>
        </p:spPr>
        <p:txBody>
          <a:bodyPr vert="horz" lIns="91430" tIns="45715" rIns="91430" bIns="457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99A457F-FC21-8E89-EAE6-D51594E6693A}"/>
              </a:ext>
            </a:extLst>
          </p:cNvPr>
          <p:cNvSpPr>
            <a:spLocks noGrp="1"/>
          </p:cNvSpPr>
          <p:nvPr>
            <p:ph type="ftr" sz="quarter" idx="4"/>
          </p:nvPr>
        </p:nvSpPr>
        <p:spPr>
          <a:xfrm>
            <a:off x="1" y="9120188"/>
            <a:ext cx="3170238" cy="481012"/>
          </a:xfrm>
          <a:prstGeom prst="rect">
            <a:avLst/>
          </a:prstGeom>
        </p:spPr>
        <p:txBody>
          <a:bodyPr vert="horz" lIns="91430" tIns="45715" rIns="91430" bIns="45715" rtlCol="0" anchor="b"/>
          <a:lstStyle>
            <a:lvl1pPr algn="l">
              <a:defRPr sz="1200"/>
            </a:lvl1pPr>
          </a:lstStyle>
          <a:p>
            <a:pPr>
              <a:defRPr/>
            </a:pPr>
            <a:r>
              <a:rPr lang="en-US"/>
              <a:t>Randy Childs</a:t>
            </a:r>
          </a:p>
        </p:txBody>
      </p:sp>
      <p:sp>
        <p:nvSpPr>
          <p:cNvPr id="7" name="Slide Number Placeholder 6">
            <a:extLst>
              <a:ext uri="{FF2B5EF4-FFF2-40B4-BE49-F238E27FC236}">
                <a16:creationId xmlns:a16="http://schemas.microsoft.com/office/drawing/2014/main" id="{77FEE2E0-179D-F05C-5D52-ED610FFFA5D6}"/>
              </a:ext>
            </a:extLst>
          </p:cNvPr>
          <p:cNvSpPr>
            <a:spLocks noGrp="1"/>
          </p:cNvSpPr>
          <p:nvPr>
            <p:ph type="sldNum" sz="quarter" idx="5"/>
          </p:nvPr>
        </p:nvSpPr>
        <p:spPr>
          <a:xfrm>
            <a:off x="4143375" y="9120188"/>
            <a:ext cx="3170238" cy="481012"/>
          </a:xfrm>
          <a:prstGeom prst="rect">
            <a:avLst/>
          </a:prstGeom>
        </p:spPr>
        <p:txBody>
          <a:bodyPr vert="horz" wrap="square" lIns="91430" tIns="45715" rIns="91430" bIns="45715" numCol="1" anchor="b" anchorCtr="0" compatLnSpc="1">
            <a:prstTxWarp prst="textNoShape">
              <a:avLst/>
            </a:prstTxWarp>
          </a:bodyPr>
          <a:lstStyle>
            <a:lvl1pPr algn="r">
              <a:defRPr sz="1200"/>
            </a:lvl1pPr>
          </a:lstStyle>
          <a:p>
            <a:fld id="{C1B36553-0A87-4818-A0D8-3F3F89F99A97}"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James 1:21 Therefore, putting aside all filthiness and </a:t>
            </a:r>
            <a:r>
              <a:rPr lang="en-US" i="1" dirty="0"/>
              <a:t>all</a:t>
            </a:r>
            <a:r>
              <a:rPr lang="en-US" dirty="0"/>
              <a:t> that remains of wickedness, in humility receive the word implanted, which is able to save your souls.</a:t>
            </a:r>
          </a:p>
          <a:p>
            <a:endParaRPr lang="en-US" dirty="0"/>
          </a:p>
          <a:p>
            <a:pPr defTabSz="914301">
              <a:defRPr/>
            </a:pPr>
            <a:r>
              <a:rPr lang="en-US" dirty="0"/>
              <a:t>Romans 10:17 So faith </a:t>
            </a:r>
            <a:r>
              <a:rPr lang="en-US" i="1" dirty="0"/>
              <a:t>comes</a:t>
            </a:r>
            <a:r>
              <a:rPr lang="en-US" dirty="0"/>
              <a:t> from hearing, and hearing by the word of Christ.</a:t>
            </a:r>
          </a:p>
          <a:p>
            <a:endParaRPr lang="en-US" dirty="0"/>
          </a:p>
          <a:p>
            <a:r>
              <a:rPr lang="en-US" dirty="0"/>
              <a:t>John 3:16 NKJV For God so loved the world that He gave His only begotten Son, that whoever believes in Him should not perish but have everlasting life.</a:t>
            </a:r>
          </a:p>
          <a:p>
            <a:endParaRPr lang="en-US" dirty="0"/>
          </a:p>
          <a:p>
            <a:r>
              <a:rPr lang="en-US" dirty="0"/>
              <a:t>John 11:25 Jesus said to her, “I am the resurrection and the life; he who believes in Me will live even if he dies, </a:t>
            </a:r>
          </a:p>
          <a:p>
            <a:endParaRPr lang="en-US" dirty="0"/>
          </a:p>
          <a:p>
            <a:r>
              <a:rPr lang="en-US" dirty="0"/>
              <a:t>Luke 13:3 I tell you no, but unless you repent you will all likewise perish.</a:t>
            </a:r>
          </a:p>
          <a:p>
            <a:endParaRPr lang="en-US" dirty="0"/>
          </a:p>
          <a:p>
            <a:r>
              <a:rPr lang="en-US" dirty="0"/>
              <a:t>2 Peter 3:9 The Lord is not slow about His promise, as some count slowness, but is patient toward you, not wishing for any to perish but for all to come to repentance.</a:t>
            </a:r>
          </a:p>
          <a:p>
            <a:endParaRPr lang="en-US" dirty="0"/>
          </a:p>
          <a:p>
            <a:r>
              <a:rPr lang="en-US" dirty="0"/>
              <a:t>Matthew 10:32 Therefore everyone who confesses Me before men, I will also confess him before My Father who is in heaven.</a:t>
            </a:r>
          </a:p>
          <a:p>
            <a:endParaRPr lang="en-US" dirty="0"/>
          </a:p>
          <a:p>
            <a:r>
              <a:rPr lang="en-US" dirty="0"/>
              <a:t>Romans 10:9-10 </a:t>
            </a:r>
            <a:r>
              <a:rPr lang="en-US" b="1" baseline="30000" dirty="0"/>
              <a:t> </a:t>
            </a:r>
            <a:r>
              <a:rPr lang="en-US" dirty="0"/>
              <a:t>that if you confess with your mouth Jesus </a:t>
            </a:r>
            <a:r>
              <a:rPr lang="en-US" i="1" dirty="0"/>
              <a:t>as</a:t>
            </a:r>
            <a:r>
              <a:rPr lang="en-US" dirty="0"/>
              <a:t> Lord, and believe in your heart that God raised Him from the dead, you will be saved; </a:t>
            </a:r>
            <a:r>
              <a:rPr lang="en-US" b="1" baseline="30000" dirty="0"/>
              <a:t>10 </a:t>
            </a:r>
            <a:r>
              <a:rPr lang="en-US" dirty="0"/>
              <a:t>for with the heart a person believes, resulting in righteousness, and with the mouth he confesses, resulting in salvation.</a:t>
            </a:r>
          </a:p>
          <a:p>
            <a:endParaRPr lang="en-US" dirty="0"/>
          </a:p>
          <a:p>
            <a:r>
              <a:rPr lang="en-US" dirty="0"/>
              <a:t>Mark 16:15-16 And He said to them, “Go into all the world and preach the gospel to all creation. </a:t>
            </a:r>
            <a:r>
              <a:rPr lang="en-US" b="1" baseline="30000" dirty="0"/>
              <a:t>16 </a:t>
            </a:r>
            <a:r>
              <a:rPr lang="en-US" dirty="0"/>
              <a:t>He who has believed and has been baptized shall be saved; but he who has disbelieved shall be condemned. </a:t>
            </a:r>
          </a:p>
          <a:p>
            <a:endParaRPr lang="en-US" dirty="0"/>
          </a:p>
          <a:p>
            <a:r>
              <a:rPr lang="en-US" dirty="0"/>
              <a:t>Acts 2:38 </a:t>
            </a:r>
            <a:r>
              <a:rPr lang="en-US" b="1" baseline="30000" dirty="0"/>
              <a:t> </a:t>
            </a:r>
            <a:r>
              <a:rPr lang="en-US" dirty="0"/>
              <a:t>Peter </a:t>
            </a:r>
            <a:r>
              <a:rPr lang="en-US" i="1" dirty="0"/>
              <a:t>said</a:t>
            </a:r>
            <a:r>
              <a:rPr lang="en-US" dirty="0"/>
              <a:t> to them, “Repent, and each of you be baptized in the name of Jesus Christ for the forgiveness of your sins; and you will receive the gift of the Holy Spirit.</a:t>
            </a:r>
          </a:p>
          <a:p>
            <a:endParaRPr lang="en-US" dirty="0"/>
          </a:p>
          <a:p>
            <a:r>
              <a:rPr lang="en-US" dirty="0"/>
              <a:t>Matthew 7:21 Not everyone who says to me ‘Lord, Lord’ will enter the kingdom of heaven, but he who does the will of my Father who is in heaven will enter.</a:t>
            </a:r>
          </a:p>
          <a:p>
            <a:endParaRPr lang="en-US" dirty="0"/>
          </a:p>
          <a:p>
            <a:r>
              <a:rPr lang="en-US" dirty="0"/>
              <a:t>Hebrews 10:26-27 For if we go on sinning willfully after receiving the knowledge of the truth, there no longer remains a sacrifice for sins, </a:t>
            </a:r>
            <a:r>
              <a:rPr lang="en-US" b="1" baseline="30000" dirty="0"/>
              <a:t>27 </a:t>
            </a:r>
            <a:r>
              <a:rPr lang="en-US" dirty="0"/>
              <a:t>but a terrifying expectation of judgment and </a:t>
            </a:r>
            <a:r>
              <a:rPr lang="en-US" cap="small" dirty="0"/>
              <a:t>the fury of a fire which will consume the adversaries</a:t>
            </a:r>
            <a:r>
              <a:rPr lang="en-US" dirty="0"/>
              <a:t>. Anyone who has set aside the Law of Moses dies without mercy on </a:t>
            </a:r>
            <a:r>
              <a:rPr lang="en-US" i="1" dirty="0"/>
              <a:t>the testimony of</a:t>
            </a:r>
            <a:r>
              <a:rPr lang="en-US" dirty="0"/>
              <a:t> two or three witnesses. </a:t>
            </a:r>
            <a:r>
              <a:rPr lang="en-US" b="1" baseline="30000" dirty="0"/>
              <a:t>29 </a:t>
            </a:r>
            <a:r>
              <a:rPr lang="en-US" dirty="0"/>
              <a:t>How much severer punishment do you think he will deserve who has trampled under foot the Son of God, and has regarded as unclean the blood of the covenant by which he was sanctified, and has insulted the Spirit of grace? </a:t>
            </a:r>
            <a:r>
              <a:rPr lang="en-US" b="1" baseline="30000" dirty="0"/>
              <a:t>30 </a:t>
            </a:r>
            <a:r>
              <a:rPr lang="en-US" dirty="0"/>
              <a:t>For we know Him who said, “</a:t>
            </a:r>
            <a:r>
              <a:rPr lang="en-US" cap="small" dirty="0"/>
              <a:t>Vengeance is Mine</a:t>
            </a:r>
            <a:r>
              <a:rPr lang="en-US" dirty="0"/>
              <a:t>, I </a:t>
            </a:r>
            <a:r>
              <a:rPr lang="en-US" cap="small" dirty="0"/>
              <a:t>will repay</a:t>
            </a:r>
            <a:r>
              <a:rPr lang="en-US" dirty="0"/>
              <a:t>.” And again, “</a:t>
            </a:r>
            <a:r>
              <a:rPr lang="en-US" cap="small" dirty="0"/>
              <a:t>The Lord will judge His people</a:t>
            </a:r>
            <a:r>
              <a:rPr lang="en-US" dirty="0"/>
              <a:t>.” </a:t>
            </a:r>
            <a:r>
              <a:rPr lang="en-US" b="1" baseline="30000" dirty="0"/>
              <a:t>31 </a:t>
            </a:r>
            <a:r>
              <a:rPr lang="en-US" dirty="0"/>
              <a:t>It is a terrifying thing to fall into the hands of the living God. </a:t>
            </a:r>
          </a:p>
        </p:txBody>
      </p:sp>
      <p:sp>
        <p:nvSpPr>
          <p:cNvPr id="4" name="Date Placeholder 3"/>
          <p:cNvSpPr>
            <a:spLocks noGrp="1"/>
          </p:cNvSpPr>
          <p:nvPr>
            <p:ph type="dt" idx="1"/>
          </p:nvPr>
        </p:nvSpPr>
        <p:spPr/>
        <p:txBody>
          <a:bodyPr/>
          <a:lstStyle/>
          <a:p>
            <a:pPr>
              <a:defRPr/>
            </a:pPr>
            <a:r>
              <a:rPr lang="en-US"/>
              <a:t>10/11/2026 am</a:t>
            </a:r>
          </a:p>
        </p:txBody>
      </p:sp>
      <p:sp>
        <p:nvSpPr>
          <p:cNvPr id="5" name="Footer Placeholder 4"/>
          <p:cNvSpPr>
            <a:spLocks noGrp="1"/>
          </p:cNvSpPr>
          <p:nvPr>
            <p:ph type="ftr" sz="quarter" idx="4"/>
          </p:nvPr>
        </p:nvSpPr>
        <p:spPr/>
        <p:txBody>
          <a:bodyPr/>
          <a:lstStyle/>
          <a:p>
            <a:pPr>
              <a:defRPr/>
            </a:pPr>
            <a:r>
              <a:rPr lang="en-US"/>
              <a:t>Randy Childs</a:t>
            </a:r>
          </a:p>
        </p:txBody>
      </p:sp>
      <p:sp>
        <p:nvSpPr>
          <p:cNvPr id="6" name="Slide Number Placeholder 5"/>
          <p:cNvSpPr>
            <a:spLocks noGrp="1"/>
          </p:cNvSpPr>
          <p:nvPr>
            <p:ph type="sldNum" sz="quarter" idx="5"/>
          </p:nvPr>
        </p:nvSpPr>
        <p:spPr/>
        <p:txBody>
          <a:bodyPr/>
          <a:lstStyle/>
          <a:p>
            <a:fld id="{C1B36553-0A87-4818-A0D8-3F3F89F99A97}" type="slidenum">
              <a:rPr lang="en-US" altLang="en-US" smtClean="0"/>
              <a:pPr/>
              <a:t>36</a:t>
            </a:fld>
            <a:endParaRPr lang="en-US" altLang="en-US"/>
          </a:p>
        </p:txBody>
      </p:sp>
    </p:spTree>
    <p:extLst>
      <p:ext uri="{BB962C8B-B14F-4D97-AF65-F5344CB8AC3E}">
        <p14:creationId xmlns:p14="http://schemas.microsoft.com/office/powerpoint/2010/main" val="479344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AFD02F97-B369-4492-F917-FB9AD052EB50}"/>
              </a:ext>
            </a:extLst>
          </p:cNvPr>
          <p:cNvSpPr>
            <a:spLocks/>
          </p:cNvSpPr>
          <p:nvPr/>
        </p:nvSpPr>
        <p:spPr bwMode="auto">
          <a:xfrm>
            <a:off x="285750" y="2803525"/>
            <a:ext cx="1588" cy="3035300"/>
          </a:xfrm>
          <a:custGeom>
            <a:avLst/>
            <a:gdLst>
              <a:gd name="T0" fmla="*/ 0 w 1588"/>
              <a:gd name="T1" fmla="*/ 0 h 1912"/>
              <a:gd name="T2" fmla="*/ 0 w 1588"/>
              <a:gd name="T3" fmla="*/ 2147483646 h 1912"/>
              <a:gd name="T4" fmla="*/ 0 w 1588"/>
              <a:gd name="T5" fmla="*/ 2147483646 h 1912"/>
              <a:gd name="T6" fmla="*/ 0 w 1588"/>
              <a:gd name="T7" fmla="*/ 2147483646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722"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pPr lvl="0"/>
            <a:r>
              <a:rPr lang="en-US" noProof="0"/>
              <a:t>Click to edit Master title style</a:t>
            </a:r>
          </a:p>
        </p:txBody>
      </p:sp>
      <p:sp>
        <p:nvSpPr>
          <p:cNvPr id="3072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n-US" noProof="0"/>
              <a:t>Click to edit Master subtitle style</a:t>
            </a:r>
          </a:p>
        </p:txBody>
      </p:sp>
      <p:sp>
        <p:nvSpPr>
          <p:cNvPr id="3" name="Rectangle 5">
            <a:extLst>
              <a:ext uri="{FF2B5EF4-FFF2-40B4-BE49-F238E27FC236}">
                <a16:creationId xmlns:a16="http://schemas.microsoft.com/office/drawing/2014/main" id="{EF0C67B7-6A6A-E5AD-871F-C9363A731BCB}"/>
              </a:ext>
            </a:extLst>
          </p:cNvPr>
          <p:cNvSpPr>
            <a:spLocks noGrp="1" noChangeArrowheads="1"/>
          </p:cNvSpPr>
          <p:nvPr>
            <p:ph type="ftr" sz="quarter" idx="10"/>
          </p:nvPr>
        </p:nvSpPr>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E00EF2E-0EAF-F1CD-A062-69E6FD6735DD}"/>
              </a:ext>
            </a:extLst>
          </p:cNvPr>
          <p:cNvSpPr>
            <a:spLocks noGrp="1" noChangeArrowheads="1"/>
          </p:cNvSpPr>
          <p:nvPr>
            <p:ph type="sldNum" sz="quarter" idx="11"/>
          </p:nvPr>
        </p:nvSpPr>
        <p:spPr/>
        <p:txBody>
          <a:bodyPr/>
          <a:lstStyle>
            <a:lvl1pPr>
              <a:defRPr/>
            </a:lvl1pPr>
          </a:lstStyle>
          <a:p>
            <a:fld id="{A593EC20-2CCC-4864-A6D7-0D266BA19782}" type="slidenum">
              <a:rPr lang="en-US" altLang="en-US"/>
              <a:pPr/>
              <a:t>‹#›</a:t>
            </a:fld>
            <a:endParaRPr lang="en-US" altLang="en-US"/>
          </a:p>
        </p:txBody>
      </p:sp>
      <p:sp>
        <p:nvSpPr>
          <p:cNvPr id="5" name="Rectangle 7">
            <a:extLst>
              <a:ext uri="{FF2B5EF4-FFF2-40B4-BE49-F238E27FC236}">
                <a16:creationId xmlns:a16="http://schemas.microsoft.com/office/drawing/2014/main" id="{A76A9228-E27C-8F8A-2BEF-5D5CAE273EB0}"/>
              </a:ext>
            </a:extLst>
          </p:cNvPr>
          <p:cNvSpPr>
            <a:spLocks noGrp="1" noChangeArrowheads="1"/>
          </p:cNvSpPr>
          <p:nvPr>
            <p:ph type="dt"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492885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78082FE-0AF8-0AA4-9C83-3BCC879FB28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E56717D-1A9B-E12C-AF61-4D863E17E2C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CF052A6-EC7E-4A0A-918C-2CC04CA21CDA}"/>
              </a:ext>
            </a:extLst>
          </p:cNvPr>
          <p:cNvSpPr>
            <a:spLocks noGrp="1" noChangeArrowheads="1"/>
          </p:cNvSpPr>
          <p:nvPr>
            <p:ph type="sldNum" sz="quarter" idx="12"/>
          </p:nvPr>
        </p:nvSpPr>
        <p:spPr>
          <a:ln/>
        </p:spPr>
        <p:txBody>
          <a:bodyPr/>
          <a:lstStyle>
            <a:lvl1pPr>
              <a:defRPr/>
            </a:lvl1pPr>
          </a:lstStyle>
          <a:p>
            <a:fld id="{FAFADABD-475F-46FF-A993-B4863DDC771D}" type="slidenum">
              <a:rPr lang="en-US" altLang="en-US"/>
              <a:pPr/>
              <a:t>‹#›</a:t>
            </a:fld>
            <a:endParaRPr lang="en-US" altLang="en-US"/>
          </a:p>
        </p:txBody>
      </p:sp>
    </p:spTree>
    <p:extLst>
      <p:ext uri="{BB962C8B-B14F-4D97-AF65-F5344CB8AC3E}">
        <p14:creationId xmlns:p14="http://schemas.microsoft.com/office/powerpoint/2010/main" val="3836289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3468068-E8F1-A860-E45A-853272495D2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9F6E8AB-7E6D-C320-ADDC-C043BB8852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FAAA289-0CBC-BEEA-9DEE-74E70E45FF2C}"/>
              </a:ext>
            </a:extLst>
          </p:cNvPr>
          <p:cNvSpPr>
            <a:spLocks noGrp="1" noChangeArrowheads="1"/>
          </p:cNvSpPr>
          <p:nvPr>
            <p:ph type="sldNum" sz="quarter" idx="12"/>
          </p:nvPr>
        </p:nvSpPr>
        <p:spPr>
          <a:ln/>
        </p:spPr>
        <p:txBody>
          <a:bodyPr/>
          <a:lstStyle>
            <a:lvl1pPr>
              <a:defRPr/>
            </a:lvl1pPr>
          </a:lstStyle>
          <a:p>
            <a:fld id="{C1491AF3-4600-4D0A-99FF-F32FF0295A32}" type="slidenum">
              <a:rPr lang="en-US" altLang="en-US"/>
              <a:pPr/>
              <a:t>‹#›</a:t>
            </a:fld>
            <a:endParaRPr lang="en-US" altLang="en-US"/>
          </a:p>
        </p:txBody>
      </p:sp>
    </p:spTree>
    <p:extLst>
      <p:ext uri="{BB962C8B-B14F-4D97-AF65-F5344CB8AC3E}">
        <p14:creationId xmlns:p14="http://schemas.microsoft.com/office/powerpoint/2010/main" val="2638652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F897DBD-C4EA-3D4D-3EB9-CB55C11EAA4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8685A36-BC60-C5CF-A8E1-C414A7C2C1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E62AEA6-8B31-B14A-7F96-188246C5549B}"/>
              </a:ext>
            </a:extLst>
          </p:cNvPr>
          <p:cNvSpPr>
            <a:spLocks noGrp="1" noChangeArrowheads="1"/>
          </p:cNvSpPr>
          <p:nvPr>
            <p:ph type="sldNum" sz="quarter" idx="12"/>
          </p:nvPr>
        </p:nvSpPr>
        <p:spPr>
          <a:ln/>
        </p:spPr>
        <p:txBody>
          <a:bodyPr/>
          <a:lstStyle>
            <a:lvl1pPr>
              <a:defRPr/>
            </a:lvl1pPr>
          </a:lstStyle>
          <a:p>
            <a:fld id="{820D02DA-CE53-4F03-96EF-B625233171CC}" type="slidenum">
              <a:rPr lang="en-US" altLang="en-US"/>
              <a:pPr/>
              <a:t>‹#›</a:t>
            </a:fld>
            <a:endParaRPr lang="en-US" altLang="en-US"/>
          </a:p>
        </p:txBody>
      </p:sp>
    </p:spTree>
    <p:extLst>
      <p:ext uri="{BB962C8B-B14F-4D97-AF65-F5344CB8AC3E}">
        <p14:creationId xmlns:p14="http://schemas.microsoft.com/office/powerpoint/2010/main" val="3940498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64BBC82-9851-491C-4F0E-8C85A147936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A135EB2-7AF0-08DC-3D86-3B7DD97AD9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97B4AB1-A719-52E0-2AAD-FE6C54FA9CD7}"/>
              </a:ext>
            </a:extLst>
          </p:cNvPr>
          <p:cNvSpPr>
            <a:spLocks noGrp="1" noChangeArrowheads="1"/>
          </p:cNvSpPr>
          <p:nvPr>
            <p:ph type="sldNum" sz="quarter" idx="12"/>
          </p:nvPr>
        </p:nvSpPr>
        <p:spPr>
          <a:ln/>
        </p:spPr>
        <p:txBody>
          <a:bodyPr/>
          <a:lstStyle>
            <a:lvl1pPr>
              <a:defRPr/>
            </a:lvl1pPr>
          </a:lstStyle>
          <a:p>
            <a:fld id="{5C694FFC-F9BD-40D3-B942-5F55D88F05E0}" type="slidenum">
              <a:rPr lang="en-US" altLang="en-US"/>
              <a:pPr/>
              <a:t>‹#›</a:t>
            </a:fld>
            <a:endParaRPr lang="en-US" altLang="en-US"/>
          </a:p>
        </p:txBody>
      </p:sp>
    </p:spTree>
    <p:extLst>
      <p:ext uri="{BB962C8B-B14F-4D97-AF65-F5344CB8AC3E}">
        <p14:creationId xmlns:p14="http://schemas.microsoft.com/office/powerpoint/2010/main" val="2702475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E0C3D18-6E15-A69B-A279-5705889112B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1F76364-9B8A-7434-DA63-4AEEC4EEFB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7BFAC7D-95AA-56BC-D21B-5CEEA0357B37}"/>
              </a:ext>
            </a:extLst>
          </p:cNvPr>
          <p:cNvSpPr>
            <a:spLocks noGrp="1" noChangeArrowheads="1"/>
          </p:cNvSpPr>
          <p:nvPr>
            <p:ph type="sldNum" sz="quarter" idx="12"/>
          </p:nvPr>
        </p:nvSpPr>
        <p:spPr>
          <a:ln/>
        </p:spPr>
        <p:txBody>
          <a:bodyPr/>
          <a:lstStyle>
            <a:lvl1pPr>
              <a:defRPr/>
            </a:lvl1pPr>
          </a:lstStyle>
          <a:p>
            <a:fld id="{51B15516-AD42-468E-AFD6-A3FCAB223A72}" type="slidenum">
              <a:rPr lang="en-US" altLang="en-US"/>
              <a:pPr/>
              <a:t>‹#›</a:t>
            </a:fld>
            <a:endParaRPr lang="en-US" altLang="en-US"/>
          </a:p>
        </p:txBody>
      </p:sp>
    </p:spTree>
    <p:extLst>
      <p:ext uri="{BB962C8B-B14F-4D97-AF65-F5344CB8AC3E}">
        <p14:creationId xmlns:p14="http://schemas.microsoft.com/office/powerpoint/2010/main" val="50400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C2C8172-4FD9-7A2C-A8C7-7A56B2BB472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188EB4E-AC1F-2916-6576-E55F9F179F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5433601-2992-5CB1-7367-1A25E6A32ACB}"/>
              </a:ext>
            </a:extLst>
          </p:cNvPr>
          <p:cNvSpPr>
            <a:spLocks noGrp="1" noChangeArrowheads="1"/>
          </p:cNvSpPr>
          <p:nvPr>
            <p:ph type="sldNum" sz="quarter" idx="12"/>
          </p:nvPr>
        </p:nvSpPr>
        <p:spPr>
          <a:ln/>
        </p:spPr>
        <p:txBody>
          <a:bodyPr/>
          <a:lstStyle>
            <a:lvl1pPr>
              <a:defRPr/>
            </a:lvl1pPr>
          </a:lstStyle>
          <a:p>
            <a:fld id="{446BBE4C-235F-4DDC-9D39-D0E5498FE7EB}" type="slidenum">
              <a:rPr lang="en-US" altLang="en-US"/>
              <a:pPr/>
              <a:t>‹#›</a:t>
            </a:fld>
            <a:endParaRPr lang="en-US" altLang="en-US"/>
          </a:p>
        </p:txBody>
      </p:sp>
    </p:spTree>
    <p:extLst>
      <p:ext uri="{BB962C8B-B14F-4D97-AF65-F5344CB8AC3E}">
        <p14:creationId xmlns:p14="http://schemas.microsoft.com/office/powerpoint/2010/main" val="6649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B8F42AF-B9FA-55DC-3B98-F0E15CA9658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A6EE893-1405-4C6C-8C2D-F15C854908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C7B9702-DBE2-4826-0626-29B82EA5795F}"/>
              </a:ext>
            </a:extLst>
          </p:cNvPr>
          <p:cNvSpPr>
            <a:spLocks noGrp="1" noChangeArrowheads="1"/>
          </p:cNvSpPr>
          <p:nvPr>
            <p:ph type="sldNum" sz="quarter" idx="12"/>
          </p:nvPr>
        </p:nvSpPr>
        <p:spPr>
          <a:ln/>
        </p:spPr>
        <p:txBody>
          <a:bodyPr/>
          <a:lstStyle>
            <a:lvl1pPr>
              <a:defRPr/>
            </a:lvl1pPr>
          </a:lstStyle>
          <a:p>
            <a:fld id="{79AF227C-29C2-40DF-A6D3-3C5CD98541F3}" type="slidenum">
              <a:rPr lang="en-US" altLang="en-US"/>
              <a:pPr/>
              <a:t>‹#›</a:t>
            </a:fld>
            <a:endParaRPr lang="en-US" altLang="en-US"/>
          </a:p>
        </p:txBody>
      </p:sp>
    </p:spTree>
    <p:extLst>
      <p:ext uri="{BB962C8B-B14F-4D97-AF65-F5344CB8AC3E}">
        <p14:creationId xmlns:p14="http://schemas.microsoft.com/office/powerpoint/2010/main" val="1796773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8FE59B7-EC7C-0477-9EBA-A6429941CD7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CFEF4EE-9C07-E4C9-4F75-416952491D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58B446-1277-AE5D-3CBE-07C99B0EA0EB}"/>
              </a:ext>
            </a:extLst>
          </p:cNvPr>
          <p:cNvSpPr>
            <a:spLocks noGrp="1" noChangeArrowheads="1"/>
          </p:cNvSpPr>
          <p:nvPr>
            <p:ph type="sldNum" sz="quarter" idx="12"/>
          </p:nvPr>
        </p:nvSpPr>
        <p:spPr>
          <a:ln/>
        </p:spPr>
        <p:txBody>
          <a:bodyPr/>
          <a:lstStyle>
            <a:lvl1pPr>
              <a:defRPr/>
            </a:lvl1pPr>
          </a:lstStyle>
          <a:p>
            <a:fld id="{C2C29362-43D6-410F-934F-EF7F065BC22B}" type="slidenum">
              <a:rPr lang="en-US" altLang="en-US"/>
              <a:pPr/>
              <a:t>‹#›</a:t>
            </a:fld>
            <a:endParaRPr lang="en-US" altLang="en-US"/>
          </a:p>
        </p:txBody>
      </p:sp>
    </p:spTree>
    <p:extLst>
      <p:ext uri="{BB962C8B-B14F-4D97-AF65-F5344CB8AC3E}">
        <p14:creationId xmlns:p14="http://schemas.microsoft.com/office/powerpoint/2010/main" val="3412621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A6E50FC-02E6-7088-3086-675426C5406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2EEF74B-6BAC-488B-03CD-0921483F8E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FD1E963-059C-322F-05F4-F74E95C8F110}"/>
              </a:ext>
            </a:extLst>
          </p:cNvPr>
          <p:cNvSpPr>
            <a:spLocks noGrp="1" noChangeArrowheads="1"/>
          </p:cNvSpPr>
          <p:nvPr>
            <p:ph type="sldNum" sz="quarter" idx="12"/>
          </p:nvPr>
        </p:nvSpPr>
        <p:spPr>
          <a:ln/>
        </p:spPr>
        <p:txBody>
          <a:bodyPr/>
          <a:lstStyle>
            <a:lvl1pPr>
              <a:defRPr/>
            </a:lvl1pPr>
          </a:lstStyle>
          <a:p>
            <a:fld id="{07EF9654-526C-4DFD-B0E7-72D1FC9090DF}" type="slidenum">
              <a:rPr lang="en-US" altLang="en-US"/>
              <a:pPr/>
              <a:t>‹#›</a:t>
            </a:fld>
            <a:endParaRPr lang="en-US" altLang="en-US"/>
          </a:p>
        </p:txBody>
      </p:sp>
    </p:spTree>
    <p:extLst>
      <p:ext uri="{BB962C8B-B14F-4D97-AF65-F5344CB8AC3E}">
        <p14:creationId xmlns:p14="http://schemas.microsoft.com/office/powerpoint/2010/main" val="1786840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D2DB48E-2D99-194D-6D6A-C74BD5FC37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13F1D64-6795-56AF-C5FA-84B45AD5B94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2536EA8-216F-31F4-261F-E41DDF79D007}"/>
              </a:ext>
            </a:extLst>
          </p:cNvPr>
          <p:cNvSpPr>
            <a:spLocks noGrp="1" noChangeArrowheads="1"/>
          </p:cNvSpPr>
          <p:nvPr>
            <p:ph type="sldNum" sz="quarter" idx="12"/>
          </p:nvPr>
        </p:nvSpPr>
        <p:spPr>
          <a:ln/>
        </p:spPr>
        <p:txBody>
          <a:bodyPr/>
          <a:lstStyle>
            <a:lvl1pPr>
              <a:defRPr/>
            </a:lvl1pPr>
          </a:lstStyle>
          <a:p>
            <a:fld id="{7F3B9C61-2E94-47F3-8526-C23C166B1158}" type="slidenum">
              <a:rPr lang="en-US" altLang="en-US"/>
              <a:pPr/>
              <a:t>‹#›</a:t>
            </a:fld>
            <a:endParaRPr lang="en-US" altLang="en-US"/>
          </a:p>
        </p:txBody>
      </p:sp>
    </p:spTree>
    <p:extLst>
      <p:ext uri="{BB962C8B-B14F-4D97-AF65-F5344CB8AC3E}">
        <p14:creationId xmlns:p14="http://schemas.microsoft.com/office/powerpoint/2010/main" val="583688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6188B79-3CBE-4CBE-9799-A2584BD8D7D6}"/>
              </a:ext>
            </a:extLst>
          </p:cNvPr>
          <p:cNvSpPr>
            <a:spLocks noGrp="1" noChangeArrowheads="1"/>
          </p:cNvSpPr>
          <p:nvPr>
            <p:ph type="title"/>
          </p:nvPr>
        </p:nvSpPr>
        <p:spPr bwMode="auto">
          <a:xfrm>
            <a:off x="457200" y="292100"/>
            <a:ext cx="82296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699" name="Rectangle 3">
            <a:extLst>
              <a:ext uri="{FF2B5EF4-FFF2-40B4-BE49-F238E27FC236}">
                <a16:creationId xmlns:a16="http://schemas.microsoft.com/office/drawing/2014/main" id="{9B7C28F8-0B35-4F9E-9E86-375F0C2674BD}"/>
              </a:ext>
            </a:extLst>
          </p:cNvPr>
          <p:cNvSpPr>
            <a:spLocks noGrp="1" noChangeArrowheads="1"/>
          </p:cNvSpPr>
          <p:nvPr>
            <p:ph type="body" idx="1"/>
          </p:nvPr>
        </p:nvSpPr>
        <p:spPr bwMode="auto">
          <a:xfrm>
            <a:off x="457200" y="19050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700" name="Rectangle 4">
            <a:extLst>
              <a:ext uri="{FF2B5EF4-FFF2-40B4-BE49-F238E27FC236}">
                <a16:creationId xmlns:a16="http://schemas.microsoft.com/office/drawing/2014/main" id="{C44A7010-4F5A-47D6-8641-B0BCAEA8F0E9}"/>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p>
        </p:txBody>
      </p:sp>
      <p:sp>
        <p:nvSpPr>
          <p:cNvPr id="29701" name="Rectangle 5">
            <a:extLst>
              <a:ext uri="{FF2B5EF4-FFF2-40B4-BE49-F238E27FC236}">
                <a16:creationId xmlns:a16="http://schemas.microsoft.com/office/drawing/2014/main" id="{763428C3-2E05-4B43-B94E-C7EFF932EBA6}"/>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p>
        </p:txBody>
      </p:sp>
      <p:sp>
        <p:nvSpPr>
          <p:cNvPr id="29702" name="Rectangle 6">
            <a:extLst>
              <a:ext uri="{FF2B5EF4-FFF2-40B4-BE49-F238E27FC236}">
                <a16:creationId xmlns:a16="http://schemas.microsoft.com/office/drawing/2014/main" id="{EBA38627-2929-40D5-811F-E3DF4829330A}"/>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fld id="{7B3ED4BF-CD41-492D-B760-808626069278}"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718"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42B5045-0B57-463F-AFEB-A3254279BB65}"/>
              </a:ext>
            </a:extLst>
          </p:cNvPr>
          <p:cNvSpPr>
            <a:spLocks noGrp="1" noChangeArrowheads="1"/>
          </p:cNvSpPr>
          <p:nvPr>
            <p:ph type="title"/>
          </p:nvPr>
        </p:nvSpPr>
        <p:spPr>
          <a:xfrm>
            <a:off x="457200" y="1828800"/>
            <a:ext cx="8229600" cy="1015663"/>
          </a:xfrm>
        </p:spPr>
        <p:txBody>
          <a:bodyPr>
            <a:spAutoFit/>
          </a:bodyPr>
          <a:lstStyle/>
          <a:p>
            <a:pPr algn="ctr" eaLnBrk="1" hangingPunct="1">
              <a:defRPr/>
            </a:pPr>
            <a:r>
              <a:rPr lang="en-US" sz="6000" dirty="0">
                <a:solidFill>
                  <a:schemeClr val="tx1"/>
                </a:solidFill>
                <a:latin typeface="Verdana" pitchFamily="34" charset="0"/>
              </a:rPr>
              <a:t>FALSE PROPHECY</a:t>
            </a:r>
          </a:p>
        </p:txBody>
      </p:sp>
      <p:sp>
        <p:nvSpPr>
          <p:cNvPr id="6" name="Rectangle 2">
            <a:extLst>
              <a:ext uri="{FF2B5EF4-FFF2-40B4-BE49-F238E27FC236}">
                <a16:creationId xmlns:a16="http://schemas.microsoft.com/office/drawing/2014/main" id="{DE9F9E2E-CBE6-496E-B583-E869CF057529}"/>
              </a:ext>
            </a:extLst>
          </p:cNvPr>
          <p:cNvSpPr txBox="1">
            <a:spLocks noChangeArrowheads="1"/>
          </p:cNvSpPr>
          <p:nvPr/>
        </p:nvSpPr>
        <p:spPr bwMode="auto">
          <a:xfrm>
            <a:off x="76200" y="3200400"/>
            <a:ext cx="9067800"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a:lstStyle>
          <a:p>
            <a:pPr algn="ctr" eaLnBrk="1" hangingPunct="1">
              <a:defRPr/>
            </a:pPr>
            <a:r>
              <a:rPr lang="en-US" sz="3600" b="1" kern="0" dirty="0">
                <a:solidFill>
                  <a:srgbClr val="FF0000"/>
                </a:solidFill>
                <a:latin typeface="Verdana" pitchFamily="34" charset="0"/>
              </a:rPr>
              <a:t>2 Peter 1:20-21</a:t>
            </a:r>
          </a:p>
          <a:p>
            <a:pPr algn="ctr" eaLnBrk="1" hangingPunct="1">
              <a:defRPr/>
            </a:pPr>
            <a:endParaRPr lang="en-US" sz="3600" b="1" kern="0" dirty="0">
              <a:solidFill>
                <a:srgbClr val="FF0000"/>
              </a:solidFill>
              <a:latin typeface="Verdana" pitchFamily="34" charset="0"/>
            </a:endParaRPr>
          </a:p>
          <a:p>
            <a:pPr algn="ctr" eaLnBrk="1" hangingPunct="1">
              <a:defRPr/>
            </a:pPr>
            <a:endParaRPr lang="en-US" sz="3600" b="1" kern="0" dirty="0">
              <a:solidFill>
                <a:srgbClr val="FF0000"/>
              </a:solidFill>
              <a:latin typeface="Verdana" pitchFamily="34" charset="0"/>
            </a:endParaRPr>
          </a:p>
          <a:p>
            <a:pPr algn="ctr" eaLnBrk="1" hangingPunct="1">
              <a:defRPr/>
            </a:pPr>
            <a:endParaRPr lang="en-US" sz="3600" b="1" kern="0" dirty="0">
              <a:solidFill>
                <a:srgbClr val="FF0000"/>
              </a:solidFill>
              <a:latin typeface="Verdana" pitchFamily="34" charset="0"/>
            </a:endParaRPr>
          </a:p>
          <a:p>
            <a:pPr algn="ctr" eaLnBrk="1" hangingPunct="1">
              <a:defRPr/>
            </a:pPr>
            <a:endParaRPr lang="en-US" sz="3600" b="1" kern="0" dirty="0">
              <a:solidFill>
                <a:srgbClr val="FF0000"/>
              </a:solidFill>
              <a:latin typeface="Verdana" pitchFamily="34" charset="0"/>
            </a:endParaRPr>
          </a:p>
          <a:p>
            <a:pPr algn="ctr" eaLnBrk="1" hangingPunct="1">
              <a:defRPr/>
            </a:pPr>
            <a:r>
              <a:rPr lang="en-US" sz="2400" b="1" kern="0" dirty="0">
                <a:solidFill>
                  <a:srgbClr val="FF0000"/>
                </a:solidFill>
                <a:latin typeface="Verdana" pitchFamily="34" charset="0"/>
              </a:rPr>
              <a:t>All Scriptures NASB 1995 unless otherwise noted.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42B5045-0B57-463F-AFEB-A3254279BB65}"/>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6149" name="Rectangle 5">
            <a:extLst>
              <a:ext uri="{FF2B5EF4-FFF2-40B4-BE49-F238E27FC236}">
                <a16:creationId xmlns:a16="http://schemas.microsoft.com/office/drawing/2014/main" id="{11228027-532C-462B-A34D-0E88B1B89003}"/>
              </a:ext>
            </a:extLst>
          </p:cNvPr>
          <p:cNvSpPr>
            <a:spLocks noGrp="1" noChangeArrowheads="1"/>
          </p:cNvSpPr>
          <p:nvPr>
            <p:ph type="body" idx="1"/>
          </p:nvPr>
        </p:nvSpPr>
        <p:spPr>
          <a:xfrm>
            <a:off x="533400" y="1905000"/>
            <a:ext cx="8001000" cy="3046413"/>
          </a:xfrm>
        </p:spPr>
        <p:txBody>
          <a:bodyPr>
            <a:spAutoFit/>
          </a:bodyPr>
          <a:lstStyle/>
          <a:p>
            <a:pPr marL="0" indent="0" algn="ctr" eaLnBrk="1" hangingPunct="1">
              <a:buNone/>
              <a:defRPr/>
            </a:pPr>
            <a:r>
              <a:rPr lang="en-US" dirty="0"/>
              <a:t>“</a:t>
            </a:r>
            <a:r>
              <a:rPr lang="en-US" i="1" dirty="0"/>
              <a:t>But know this first of all, that no prophecy of Scripture is a matter of one’s own interpretation, for no prophecy was ever made by an act of human will, but men moved by the Holy Spirit spoke from God.”</a:t>
            </a:r>
            <a:r>
              <a:rPr lang="en-US" dirty="0"/>
              <a:t> </a:t>
            </a:r>
            <a:r>
              <a:rPr lang="en-US" b="1" dirty="0">
                <a:solidFill>
                  <a:srgbClr val="FF0000"/>
                </a:solidFill>
              </a:rPr>
              <a:t>(2 Peter 1:20-21)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149">
                                            <p:txEl>
                                              <p:pRg st="0" end="0"/>
                                            </p:txEl>
                                          </p:spTgt>
                                        </p:tgtEl>
                                        <p:attrNameLst>
                                          <p:attrName>style.visibility</p:attrName>
                                        </p:attrNameLst>
                                      </p:cBhvr>
                                      <p:to>
                                        <p:strVal val="visible"/>
                                      </p:to>
                                    </p:set>
                                    <p:animEffect transition="in" filter="fade">
                                      <p:cBhvr>
                                        <p:cTn id="11" dur="1000"/>
                                        <p:tgtEl>
                                          <p:spTgt spid="6149">
                                            <p:txEl>
                                              <p:pRg st="0" end="0"/>
                                            </p:txEl>
                                          </p:spTgt>
                                        </p:tgtEl>
                                      </p:cBhvr>
                                    </p:animEffect>
                                    <p:anim calcmode="lin" valueType="num">
                                      <p:cBhvr>
                                        <p:cTn id="12" dur="1000" fill="hold"/>
                                        <p:tgtEl>
                                          <p:spTgt spid="6149">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614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a:extLst>
              <a:ext uri="{FF2B5EF4-FFF2-40B4-BE49-F238E27FC236}">
                <a16:creationId xmlns:a16="http://schemas.microsoft.com/office/drawing/2014/main" id="{83CA21F2-4052-467F-8167-4FB02F3A5DEE}"/>
              </a:ext>
            </a:extLst>
          </p:cNvPr>
          <p:cNvSpPr>
            <a:spLocks noGrp="1" noChangeArrowheads="1"/>
          </p:cNvSpPr>
          <p:nvPr>
            <p:ph type="body" idx="1"/>
          </p:nvPr>
        </p:nvSpPr>
        <p:spPr>
          <a:xfrm>
            <a:off x="295468" y="1524000"/>
            <a:ext cx="8619931" cy="4930581"/>
          </a:xfrm>
        </p:spPr>
        <p:txBody>
          <a:bodyPr wrap="square">
            <a:spAutoFit/>
          </a:bodyPr>
          <a:lstStyle/>
          <a:p>
            <a:pPr eaLnBrk="1" hangingPunct="1">
              <a:defRPr/>
            </a:pPr>
            <a:r>
              <a:rPr lang="en-US" dirty="0"/>
              <a:t>Instead of interpreting, we are commanded to understand His will.</a:t>
            </a:r>
          </a:p>
          <a:p>
            <a:pPr marL="457200" lvl="1" indent="0" algn="ctr" eaLnBrk="1" hangingPunct="1">
              <a:buNone/>
              <a:defRPr/>
            </a:pPr>
            <a:endParaRPr lang="en-US" sz="800" i="1" dirty="0"/>
          </a:p>
          <a:p>
            <a:pPr marL="457200" lvl="1" indent="0" algn="ctr" eaLnBrk="1" hangingPunct="1">
              <a:buNone/>
              <a:defRPr/>
            </a:pPr>
            <a:r>
              <a:rPr lang="en-US" i="1" dirty="0"/>
              <a:t>“So then, do not be foolish, but </a:t>
            </a:r>
            <a:r>
              <a:rPr lang="en-US" b="1" i="1" dirty="0"/>
              <a:t>understand</a:t>
            </a:r>
            <a:r>
              <a:rPr lang="en-US" i="1" dirty="0"/>
              <a:t> what the will of the Lord is.”</a:t>
            </a:r>
            <a:r>
              <a:rPr lang="en-US" dirty="0"/>
              <a:t> </a:t>
            </a:r>
            <a:r>
              <a:rPr lang="en-US" b="1" dirty="0">
                <a:solidFill>
                  <a:srgbClr val="FF0000"/>
                </a:solidFill>
              </a:rPr>
              <a:t>(Ephesians 5:17)</a:t>
            </a:r>
          </a:p>
          <a:p>
            <a:pPr marL="457200" lvl="1" indent="0" algn="ctr" eaLnBrk="1" hangingPunct="1">
              <a:buNone/>
              <a:defRPr/>
            </a:pPr>
            <a:endParaRPr lang="en-US" i="1" dirty="0"/>
          </a:p>
          <a:p>
            <a:pPr marL="457200" lvl="1" indent="0" algn="ctr" eaLnBrk="1" hangingPunct="1">
              <a:buNone/>
              <a:defRPr/>
            </a:pPr>
            <a:r>
              <a:rPr lang="en-US" i="1" dirty="0"/>
              <a:t>“… that by revelation there was made known to me the mystery, as I wrote before in brief. By referring to this, when you read you can </a:t>
            </a:r>
            <a:r>
              <a:rPr lang="en-US" b="1" i="1" dirty="0"/>
              <a:t>understand</a:t>
            </a:r>
            <a:r>
              <a:rPr lang="en-US" i="1" dirty="0"/>
              <a:t> my insight into the mystery of Christ…” </a:t>
            </a:r>
            <a:r>
              <a:rPr lang="en-US" b="1" dirty="0">
                <a:solidFill>
                  <a:srgbClr val="FF0000"/>
                </a:solidFill>
              </a:rPr>
              <a:t>(Ephesians 3:4)</a:t>
            </a:r>
          </a:p>
        </p:txBody>
      </p:sp>
      <p:sp>
        <p:nvSpPr>
          <p:cNvPr id="6" name="Rectangle 2">
            <a:extLst>
              <a:ext uri="{FF2B5EF4-FFF2-40B4-BE49-F238E27FC236}">
                <a16:creationId xmlns:a16="http://schemas.microsoft.com/office/drawing/2014/main" id="{8C25534B-604D-4295-8AC5-C12477CAFC43}"/>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6083">
                                            <p:txEl>
                                              <p:pRg st="2" end="2"/>
                                            </p:txEl>
                                          </p:spTgt>
                                        </p:tgtEl>
                                        <p:attrNameLst>
                                          <p:attrName>style.visibility</p:attrName>
                                        </p:attrNameLst>
                                      </p:cBhvr>
                                      <p:to>
                                        <p:strVal val="visible"/>
                                      </p:to>
                                    </p:set>
                                    <p:animEffect transition="in" filter="fade">
                                      <p:cBhvr>
                                        <p:cTn id="11" dur="1000"/>
                                        <p:tgtEl>
                                          <p:spTgt spid="46083">
                                            <p:txEl>
                                              <p:pRg st="2" end="2"/>
                                            </p:txEl>
                                          </p:spTgt>
                                        </p:tgtEl>
                                      </p:cBhvr>
                                    </p:animEffect>
                                    <p:anim calcmode="lin" valueType="num">
                                      <p:cBhvr>
                                        <p:cTn id="12"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46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6083">
                                            <p:txEl>
                                              <p:pRg st="4" end="4"/>
                                            </p:txEl>
                                          </p:spTgt>
                                        </p:tgtEl>
                                        <p:attrNameLst>
                                          <p:attrName>style.visibility</p:attrName>
                                        </p:attrNameLst>
                                      </p:cBhvr>
                                      <p:to>
                                        <p:strVal val="visible"/>
                                      </p:to>
                                    </p:set>
                                    <p:animEffect transition="in" filter="fade">
                                      <p:cBhvr>
                                        <p:cTn id="18" dur="1000"/>
                                        <p:tgtEl>
                                          <p:spTgt spid="46083">
                                            <p:txEl>
                                              <p:pRg st="4" end="4"/>
                                            </p:txEl>
                                          </p:spTgt>
                                        </p:tgtEl>
                                      </p:cBhvr>
                                    </p:animEffect>
                                    <p:anim calcmode="lin" valueType="num">
                                      <p:cBhvr>
                                        <p:cTn id="19"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uiExpand="1"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a:extLst>
              <a:ext uri="{FF2B5EF4-FFF2-40B4-BE49-F238E27FC236}">
                <a16:creationId xmlns:a16="http://schemas.microsoft.com/office/drawing/2014/main" id="{6CEE8192-312C-4312-883A-A135B737C036}"/>
              </a:ext>
            </a:extLst>
          </p:cNvPr>
          <p:cNvSpPr>
            <a:spLocks noGrp="1" noChangeArrowheads="1"/>
          </p:cNvSpPr>
          <p:nvPr>
            <p:ph type="body" idx="1"/>
          </p:nvPr>
        </p:nvSpPr>
        <p:spPr>
          <a:xfrm>
            <a:off x="457200" y="1905000"/>
            <a:ext cx="8229600" cy="3145476"/>
          </a:xfrm>
        </p:spPr>
        <p:txBody>
          <a:bodyPr>
            <a:spAutoFit/>
          </a:bodyPr>
          <a:lstStyle/>
          <a:p>
            <a:pPr eaLnBrk="1" hangingPunct="1">
              <a:defRPr/>
            </a:pPr>
            <a:r>
              <a:rPr lang="en-US" dirty="0"/>
              <a:t>ALL who are called prophets ARE NOT true prophets. They must first pass the tests. </a:t>
            </a:r>
          </a:p>
          <a:p>
            <a:pPr eaLnBrk="1" hangingPunct="1">
              <a:defRPr/>
            </a:pPr>
            <a:r>
              <a:rPr lang="en-US" dirty="0"/>
              <a:t>The Bible is full of warnings about false prophets, false teachers, false brethren, false apostles, and even false Christs.</a:t>
            </a:r>
          </a:p>
        </p:txBody>
      </p:sp>
      <p:sp>
        <p:nvSpPr>
          <p:cNvPr id="6" name="Rectangle 2">
            <a:extLst>
              <a:ext uri="{FF2B5EF4-FFF2-40B4-BE49-F238E27FC236}">
                <a16:creationId xmlns:a16="http://schemas.microsoft.com/office/drawing/2014/main" id="{D4FCC786-7C87-409B-A593-EDD49FB92569}"/>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0179">
                                            <p:txEl>
                                              <p:pRg st="0" end="0"/>
                                            </p:txEl>
                                          </p:spTgt>
                                        </p:tgtEl>
                                        <p:attrNameLst>
                                          <p:attrName>style.visibility</p:attrName>
                                        </p:attrNameLst>
                                      </p:cBhvr>
                                      <p:to>
                                        <p:strVal val="visible"/>
                                      </p:to>
                                    </p:set>
                                    <p:animEffect transition="in" filter="fade">
                                      <p:cBhvr>
                                        <p:cTn id="11" dur="1000"/>
                                        <p:tgtEl>
                                          <p:spTgt spid="50179">
                                            <p:txEl>
                                              <p:pRg st="0" end="0"/>
                                            </p:txEl>
                                          </p:spTgt>
                                        </p:tgtEl>
                                      </p:cBhvr>
                                    </p:animEffect>
                                    <p:anim calcmode="lin" valueType="num">
                                      <p:cBhvr>
                                        <p:cTn id="12" dur="10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01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0179">
                                            <p:txEl>
                                              <p:pRg st="1" end="1"/>
                                            </p:txEl>
                                          </p:spTgt>
                                        </p:tgtEl>
                                        <p:attrNameLst>
                                          <p:attrName>style.visibility</p:attrName>
                                        </p:attrNameLst>
                                      </p:cBhvr>
                                      <p:to>
                                        <p:strVal val="visible"/>
                                      </p:to>
                                    </p:set>
                                    <p:animEffect transition="in" filter="fade">
                                      <p:cBhvr>
                                        <p:cTn id="18" dur="1000"/>
                                        <p:tgtEl>
                                          <p:spTgt spid="50179">
                                            <p:txEl>
                                              <p:pRg st="1" end="1"/>
                                            </p:txEl>
                                          </p:spTgt>
                                        </p:tgtEl>
                                      </p:cBhvr>
                                    </p:animEffect>
                                    <p:anim calcmode="lin" valueType="num">
                                      <p:cBhvr>
                                        <p:cTn id="19" dur="10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5017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a:extLst>
              <a:ext uri="{FF2B5EF4-FFF2-40B4-BE49-F238E27FC236}">
                <a16:creationId xmlns:a16="http://schemas.microsoft.com/office/drawing/2014/main" id="{E11B471C-5A87-48F8-A54B-059F545F2594}"/>
              </a:ext>
            </a:extLst>
          </p:cNvPr>
          <p:cNvSpPr>
            <a:spLocks noGrp="1" noChangeArrowheads="1"/>
          </p:cNvSpPr>
          <p:nvPr>
            <p:ph type="body" idx="1"/>
          </p:nvPr>
        </p:nvSpPr>
        <p:spPr>
          <a:xfrm>
            <a:off x="457200" y="1905000"/>
            <a:ext cx="8229600" cy="3379788"/>
          </a:xfrm>
        </p:spPr>
        <p:txBody>
          <a:bodyPr>
            <a:spAutoFit/>
          </a:bodyPr>
          <a:lstStyle/>
          <a:p>
            <a:pPr eaLnBrk="1" hangingPunct="1">
              <a:defRPr/>
            </a:pPr>
            <a:r>
              <a:rPr lang="en-US" dirty="0"/>
              <a:t>The apostle John warns us not to be gullible, and commands us to hold them to the test.</a:t>
            </a:r>
            <a:endParaRPr lang="en-US" i="1" dirty="0"/>
          </a:p>
          <a:p>
            <a:pPr marL="457200" lvl="1" indent="0" algn="ctr" eaLnBrk="1" hangingPunct="1">
              <a:buNone/>
              <a:defRPr/>
            </a:pPr>
            <a:r>
              <a:rPr lang="en-US" i="1" dirty="0"/>
              <a:t>“Beloved, do not believe every spirit, but </a:t>
            </a:r>
            <a:r>
              <a:rPr lang="en-US" b="1" i="1" dirty="0"/>
              <a:t>test the spirits</a:t>
            </a:r>
            <a:r>
              <a:rPr lang="en-US" i="1" dirty="0"/>
              <a:t> to see whether they are from God, because many false prophets have gone out into the world.”</a:t>
            </a:r>
            <a:r>
              <a:rPr lang="en-US" dirty="0"/>
              <a:t> </a:t>
            </a:r>
            <a:r>
              <a:rPr lang="en-US" b="1" dirty="0">
                <a:solidFill>
                  <a:srgbClr val="FF0000"/>
                </a:solidFill>
              </a:rPr>
              <a:t>(1 John 4:1)</a:t>
            </a:r>
          </a:p>
        </p:txBody>
      </p:sp>
      <p:sp>
        <p:nvSpPr>
          <p:cNvPr id="6" name="Rectangle 2">
            <a:extLst>
              <a:ext uri="{FF2B5EF4-FFF2-40B4-BE49-F238E27FC236}">
                <a16:creationId xmlns:a16="http://schemas.microsoft.com/office/drawing/2014/main" id="{8E2B9775-13D0-445E-869F-9BDED18EF123}"/>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1203">
                                            <p:txEl>
                                              <p:pRg st="0" end="0"/>
                                            </p:txEl>
                                          </p:spTgt>
                                        </p:tgtEl>
                                        <p:attrNameLst>
                                          <p:attrName>style.visibility</p:attrName>
                                        </p:attrNameLst>
                                      </p:cBhvr>
                                      <p:to>
                                        <p:strVal val="visible"/>
                                      </p:to>
                                    </p:set>
                                    <p:animEffect transition="in" filter="fade">
                                      <p:cBhvr>
                                        <p:cTn id="11" dur="1000"/>
                                        <p:tgtEl>
                                          <p:spTgt spid="51203">
                                            <p:txEl>
                                              <p:pRg st="0" end="0"/>
                                            </p:txEl>
                                          </p:spTgt>
                                        </p:tgtEl>
                                      </p:cBhvr>
                                    </p:animEffect>
                                    <p:anim calcmode="lin" valueType="num">
                                      <p:cBhvr>
                                        <p:cTn id="12"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1203">
                                            <p:txEl>
                                              <p:pRg st="1" end="1"/>
                                            </p:txEl>
                                          </p:spTgt>
                                        </p:tgtEl>
                                        <p:attrNameLst>
                                          <p:attrName>style.visibility</p:attrName>
                                        </p:attrNameLst>
                                      </p:cBhvr>
                                      <p:to>
                                        <p:strVal val="visible"/>
                                      </p:to>
                                    </p:set>
                                    <p:animEffect transition="in" filter="fade">
                                      <p:cBhvr>
                                        <p:cTn id="18" dur="1000"/>
                                        <p:tgtEl>
                                          <p:spTgt spid="51203">
                                            <p:txEl>
                                              <p:pRg st="1" end="1"/>
                                            </p:txEl>
                                          </p:spTgt>
                                        </p:tgtEl>
                                      </p:cBhvr>
                                    </p:animEffect>
                                    <p:anim calcmode="lin" valueType="num">
                                      <p:cBhvr>
                                        <p:cTn id="19" dur="10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5120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uiExpand="1" build="p"/>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a:extLst>
              <a:ext uri="{FF2B5EF4-FFF2-40B4-BE49-F238E27FC236}">
                <a16:creationId xmlns:a16="http://schemas.microsoft.com/office/drawing/2014/main" id="{A3FF6584-EE2C-452D-BF7D-2AA4D4256B97}"/>
              </a:ext>
            </a:extLst>
          </p:cNvPr>
          <p:cNvSpPr>
            <a:spLocks noGrp="1" noChangeArrowheads="1"/>
          </p:cNvSpPr>
          <p:nvPr>
            <p:ph type="body" idx="1"/>
          </p:nvPr>
        </p:nvSpPr>
        <p:spPr>
          <a:xfrm>
            <a:off x="457200" y="1905000"/>
            <a:ext cx="8229600" cy="3144838"/>
          </a:xfrm>
        </p:spPr>
        <p:txBody>
          <a:bodyPr>
            <a:spAutoFit/>
          </a:bodyPr>
          <a:lstStyle/>
          <a:p>
            <a:pPr eaLnBrk="1" hangingPunct="1">
              <a:defRPr/>
            </a:pPr>
            <a:r>
              <a:rPr lang="en-US" i="1" dirty="0"/>
              <a:t>How do we test the spirits? God’s word tells us how:</a:t>
            </a:r>
            <a:endParaRPr lang="en-US" dirty="0"/>
          </a:p>
          <a:p>
            <a:pPr lvl="1" eaLnBrk="1" hangingPunct="1">
              <a:defRPr/>
            </a:pPr>
            <a:r>
              <a:rPr lang="en-US" b="1" dirty="0"/>
              <a:t>THE MIRACLE TEST</a:t>
            </a:r>
            <a:endParaRPr lang="en-US" dirty="0"/>
          </a:p>
          <a:p>
            <a:pPr lvl="1" eaLnBrk="1" hangingPunct="1">
              <a:defRPr/>
            </a:pPr>
            <a:r>
              <a:rPr lang="en-US" b="1" dirty="0"/>
              <a:t>THE TRUE OR FALSE PREDICTION TEST</a:t>
            </a:r>
          </a:p>
          <a:p>
            <a:pPr lvl="1" eaLnBrk="1" hangingPunct="1">
              <a:defRPr/>
            </a:pPr>
            <a:r>
              <a:rPr lang="en-US" b="1" dirty="0"/>
              <a:t>THE GOOD FRUIT/BAD FRUIT TEST</a:t>
            </a:r>
            <a:endParaRPr lang="en-US" dirty="0"/>
          </a:p>
          <a:p>
            <a:pPr lvl="1" eaLnBrk="1" hangingPunct="1">
              <a:defRPr/>
            </a:pPr>
            <a:r>
              <a:rPr lang="en-US" b="1" dirty="0"/>
              <a:t>THE GOSPEL TEST</a:t>
            </a:r>
          </a:p>
        </p:txBody>
      </p:sp>
      <p:sp>
        <p:nvSpPr>
          <p:cNvPr id="6" name="Rectangle 2">
            <a:extLst>
              <a:ext uri="{FF2B5EF4-FFF2-40B4-BE49-F238E27FC236}">
                <a16:creationId xmlns:a16="http://schemas.microsoft.com/office/drawing/2014/main" id="{43439512-0805-46E4-B66D-1D191EEE70F0}"/>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2227">
                                            <p:txEl>
                                              <p:pRg st="0" end="0"/>
                                            </p:txEl>
                                          </p:spTgt>
                                        </p:tgtEl>
                                        <p:attrNameLst>
                                          <p:attrName>style.visibility</p:attrName>
                                        </p:attrNameLst>
                                      </p:cBhvr>
                                      <p:to>
                                        <p:strVal val="visible"/>
                                      </p:to>
                                    </p:set>
                                    <p:animEffect transition="in" filter="fade">
                                      <p:cBhvr>
                                        <p:cTn id="11" dur="1000"/>
                                        <p:tgtEl>
                                          <p:spTgt spid="52227">
                                            <p:txEl>
                                              <p:pRg st="0" end="0"/>
                                            </p:txEl>
                                          </p:spTgt>
                                        </p:tgtEl>
                                      </p:cBhvr>
                                    </p:animEffect>
                                    <p:anim calcmode="lin" valueType="num">
                                      <p:cBhvr>
                                        <p:cTn id="12" dur="1000" fill="hold"/>
                                        <p:tgtEl>
                                          <p:spTgt spid="52227">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22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2227">
                                            <p:txEl>
                                              <p:pRg st="1" end="1"/>
                                            </p:txEl>
                                          </p:spTgt>
                                        </p:tgtEl>
                                        <p:attrNameLst>
                                          <p:attrName>style.visibility</p:attrName>
                                        </p:attrNameLst>
                                      </p:cBhvr>
                                      <p:to>
                                        <p:strVal val="visible"/>
                                      </p:to>
                                    </p:set>
                                    <p:animEffect transition="in" filter="fade">
                                      <p:cBhvr>
                                        <p:cTn id="18" dur="1000"/>
                                        <p:tgtEl>
                                          <p:spTgt spid="52227">
                                            <p:txEl>
                                              <p:pRg st="1" end="1"/>
                                            </p:txEl>
                                          </p:spTgt>
                                        </p:tgtEl>
                                      </p:cBhvr>
                                    </p:animEffect>
                                    <p:anim calcmode="lin" valueType="num">
                                      <p:cBhvr>
                                        <p:cTn id="19" dur="10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522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2227">
                                            <p:txEl>
                                              <p:pRg st="2" end="2"/>
                                            </p:txEl>
                                          </p:spTgt>
                                        </p:tgtEl>
                                        <p:attrNameLst>
                                          <p:attrName>style.visibility</p:attrName>
                                        </p:attrNameLst>
                                      </p:cBhvr>
                                      <p:to>
                                        <p:strVal val="visible"/>
                                      </p:to>
                                    </p:set>
                                    <p:animEffect transition="in" filter="fade">
                                      <p:cBhvr>
                                        <p:cTn id="25" dur="1000"/>
                                        <p:tgtEl>
                                          <p:spTgt spid="52227">
                                            <p:txEl>
                                              <p:pRg st="2" end="2"/>
                                            </p:txEl>
                                          </p:spTgt>
                                        </p:tgtEl>
                                      </p:cBhvr>
                                    </p:animEffect>
                                    <p:anim calcmode="lin" valueType="num">
                                      <p:cBhvr>
                                        <p:cTn id="26" dur="10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522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2227">
                                            <p:txEl>
                                              <p:pRg st="3" end="3"/>
                                            </p:txEl>
                                          </p:spTgt>
                                        </p:tgtEl>
                                        <p:attrNameLst>
                                          <p:attrName>style.visibility</p:attrName>
                                        </p:attrNameLst>
                                      </p:cBhvr>
                                      <p:to>
                                        <p:strVal val="visible"/>
                                      </p:to>
                                    </p:set>
                                    <p:animEffect transition="in" filter="fade">
                                      <p:cBhvr>
                                        <p:cTn id="32" dur="1000"/>
                                        <p:tgtEl>
                                          <p:spTgt spid="52227">
                                            <p:txEl>
                                              <p:pRg st="3" end="3"/>
                                            </p:txEl>
                                          </p:spTgt>
                                        </p:tgtEl>
                                      </p:cBhvr>
                                    </p:animEffect>
                                    <p:anim calcmode="lin" valueType="num">
                                      <p:cBhvr>
                                        <p:cTn id="33" dur="1000" fill="hold"/>
                                        <p:tgtEl>
                                          <p:spTgt spid="52227">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522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52227">
                                            <p:txEl>
                                              <p:pRg st="4" end="4"/>
                                            </p:txEl>
                                          </p:spTgt>
                                        </p:tgtEl>
                                        <p:attrNameLst>
                                          <p:attrName>style.visibility</p:attrName>
                                        </p:attrNameLst>
                                      </p:cBhvr>
                                      <p:to>
                                        <p:strVal val="visible"/>
                                      </p:to>
                                    </p:set>
                                    <p:animEffect transition="in" filter="fade">
                                      <p:cBhvr>
                                        <p:cTn id="39" dur="1000"/>
                                        <p:tgtEl>
                                          <p:spTgt spid="52227">
                                            <p:txEl>
                                              <p:pRg st="4" end="4"/>
                                            </p:txEl>
                                          </p:spTgt>
                                        </p:tgtEl>
                                      </p:cBhvr>
                                    </p:animEffect>
                                    <p:anim calcmode="lin" valueType="num">
                                      <p:cBhvr>
                                        <p:cTn id="40" dur="1000" fill="hold"/>
                                        <p:tgtEl>
                                          <p:spTgt spid="52227">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5222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a:extLst>
              <a:ext uri="{FF2B5EF4-FFF2-40B4-BE49-F238E27FC236}">
                <a16:creationId xmlns:a16="http://schemas.microsoft.com/office/drawing/2014/main" id="{F18361AA-9986-423A-A696-DF0D837FABB6}"/>
              </a:ext>
            </a:extLst>
          </p:cNvPr>
          <p:cNvSpPr>
            <a:spLocks noGrp="1" noChangeArrowheads="1"/>
          </p:cNvSpPr>
          <p:nvPr>
            <p:ph type="body" idx="1"/>
          </p:nvPr>
        </p:nvSpPr>
        <p:spPr>
          <a:xfrm>
            <a:off x="228600" y="1905000"/>
            <a:ext cx="8458200" cy="3822585"/>
          </a:xfrm>
        </p:spPr>
        <p:txBody>
          <a:bodyPr wrap="square">
            <a:spAutoFit/>
          </a:bodyPr>
          <a:lstStyle/>
          <a:p>
            <a:pPr eaLnBrk="1" hangingPunct="1">
              <a:lnSpc>
                <a:spcPct val="90000"/>
              </a:lnSpc>
              <a:defRPr/>
            </a:pPr>
            <a:r>
              <a:rPr lang="en-US" sz="2800" b="1" dirty="0"/>
              <a:t>THE MIRACLE TEST</a:t>
            </a:r>
            <a:endParaRPr lang="en-US" sz="2800" dirty="0"/>
          </a:p>
          <a:p>
            <a:pPr algn="ctr" eaLnBrk="1" hangingPunct="1">
              <a:lnSpc>
                <a:spcPct val="90000"/>
              </a:lnSpc>
              <a:buFontTx/>
              <a:buNone/>
              <a:defRPr/>
            </a:pPr>
            <a:r>
              <a:rPr lang="en-US" dirty="0"/>
              <a:t>	The test of signs, wonders, and miracles</a:t>
            </a:r>
          </a:p>
          <a:p>
            <a:pPr marL="457200" lvl="1" indent="0" algn="ctr" eaLnBrk="1" hangingPunct="1">
              <a:lnSpc>
                <a:spcPct val="90000"/>
              </a:lnSpc>
              <a:buNone/>
              <a:defRPr/>
            </a:pPr>
            <a:r>
              <a:rPr lang="en-US" i="1" dirty="0"/>
              <a:t>“… how shall we escape if we neglect so great a salvation? After it was at the first spoken through the Lord, it was confirmed to us by those who heard, God also testifying with them, both by signs and wonders and by various miracles and by gifts of the Holy Spirit according to His own will.”</a:t>
            </a:r>
            <a:r>
              <a:rPr lang="en-US" dirty="0"/>
              <a:t> </a:t>
            </a:r>
            <a:r>
              <a:rPr lang="en-US" b="1" dirty="0">
                <a:solidFill>
                  <a:srgbClr val="FF0000"/>
                </a:solidFill>
              </a:rPr>
              <a:t>(Hebrews 2:3-4)</a:t>
            </a:r>
          </a:p>
        </p:txBody>
      </p:sp>
      <p:sp>
        <p:nvSpPr>
          <p:cNvPr id="6" name="Rectangle 2">
            <a:extLst>
              <a:ext uri="{FF2B5EF4-FFF2-40B4-BE49-F238E27FC236}">
                <a16:creationId xmlns:a16="http://schemas.microsoft.com/office/drawing/2014/main" id="{71B9E0CB-3722-48DF-A178-1112AA4950BE}"/>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3251">
                                            <p:txEl>
                                              <p:pRg st="0" end="0"/>
                                            </p:txEl>
                                          </p:spTgt>
                                        </p:tgtEl>
                                        <p:attrNameLst>
                                          <p:attrName>style.visibility</p:attrName>
                                        </p:attrNameLst>
                                      </p:cBhvr>
                                      <p:to>
                                        <p:strVal val="visible"/>
                                      </p:to>
                                    </p:set>
                                    <p:animEffect transition="in" filter="fade">
                                      <p:cBhvr>
                                        <p:cTn id="11" dur="1000"/>
                                        <p:tgtEl>
                                          <p:spTgt spid="53251">
                                            <p:txEl>
                                              <p:pRg st="0" end="0"/>
                                            </p:txEl>
                                          </p:spTgt>
                                        </p:tgtEl>
                                      </p:cBhvr>
                                    </p:animEffect>
                                    <p:anim calcmode="lin" valueType="num">
                                      <p:cBhvr>
                                        <p:cTn id="12" dur="1000" fill="hold"/>
                                        <p:tgtEl>
                                          <p:spTgt spid="53251">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32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3251">
                                            <p:txEl>
                                              <p:pRg st="1" end="1"/>
                                            </p:txEl>
                                          </p:spTgt>
                                        </p:tgtEl>
                                        <p:attrNameLst>
                                          <p:attrName>style.visibility</p:attrName>
                                        </p:attrNameLst>
                                      </p:cBhvr>
                                      <p:to>
                                        <p:strVal val="visible"/>
                                      </p:to>
                                    </p:set>
                                    <p:animEffect transition="in" filter="fade">
                                      <p:cBhvr>
                                        <p:cTn id="18" dur="1000"/>
                                        <p:tgtEl>
                                          <p:spTgt spid="53251">
                                            <p:txEl>
                                              <p:pRg st="1" end="1"/>
                                            </p:txEl>
                                          </p:spTgt>
                                        </p:tgtEl>
                                      </p:cBhvr>
                                    </p:animEffect>
                                    <p:anim calcmode="lin" valueType="num">
                                      <p:cBhvr>
                                        <p:cTn id="19" dur="1000" fill="hold"/>
                                        <p:tgtEl>
                                          <p:spTgt spid="53251">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532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3251">
                                            <p:txEl>
                                              <p:pRg st="2" end="2"/>
                                            </p:txEl>
                                          </p:spTgt>
                                        </p:tgtEl>
                                        <p:attrNameLst>
                                          <p:attrName>style.visibility</p:attrName>
                                        </p:attrNameLst>
                                      </p:cBhvr>
                                      <p:to>
                                        <p:strVal val="visible"/>
                                      </p:to>
                                    </p:set>
                                    <p:animEffect transition="in" filter="fade">
                                      <p:cBhvr>
                                        <p:cTn id="25" dur="1000"/>
                                        <p:tgtEl>
                                          <p:spTgt spid="53251">
                                            <p:txEl>
                                              <p:pRg st="2" end="2"/>
                                            </p:txEl>
                                          </p:spTgt>
                                        </p:tgtEl>
                                      </p:cBhvr>
                                    </p:animEffect>
                                    <p:anim calcmode="lin" valueType="num">
                                      <p:cBhvr>
                                        <p:cTn id="26" dur="1000" fill="hold"/>
                                        <p:tgtEl>
                                          <p:spTgt spid="53251">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5325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uiExpand="1"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a:extLst>
              <a:ext uri="{FF2B5EF4-FFF2-40B4-BE49-F238E27FC236}">
                <a16:creationId xmlns:a16="http://schemas.microsoft.com/office/drawing/2014/main" id="{18C3B4D7-87AE-4BC8-BF19-940B21D605DF}"/>
              </a:ext>
            </a:extLst>
          </p:cNvPr>
          <p:cNvSpPr>
            <a:spLocks noGrp="1" noChangeArrowheads="1"/>
          </p:cNvSpPr>
          <p:nvPr>
            <p:ph type="body" idx="1"/>
          </p:nvPr>
        </p:nvSpPr>
        <p:spPr>
          <a:xfrm>
            <a:off x="457200" y="1905000"/>
            <a:ext cx="8229600" cy="4495800"/>
          </a:xfrm>
        </p:spPr>
        <p:txBody>
          <a:bodyPr>
            <a:spAutoFit/>
          </a:bodyPr>
          <a:lstStyle/>
          <a:p>
            <a:pPr eaLnBrk="1" hangingPunct="1">
              <a:lnSpc>
                <a:spcPct val="90000"/>
              </a:lnSpc>
              <a:defRPr/>
            </a:pPr>
            <a:r>
              <a:rPr lang="en-US" sz="2800" b="1" dirty="0"/>
              <a:t>THE MIRACLE TEST</a:t>
            </a:r>
            <a:endParaRPr lang="en-US" sz="2800" dirty="0"/>
          </a:p>
          <a:p>
            <a:pPr marL="457200" lvl="1" indent="0" algn="ctr" eaLnBrk="1" hangingPunct="1">
              <a:lnSpc>
                <a:spcPct val="90000"/>
              </a:lnSpc>
              <a:buNone/>
              <a:defRPr/>
            </a:pPr>
            <a:r>
              <a:rPr lang="en-US" sz="2400" i="1" dirty="0"/>
              <a:t>“And they went out and preached everywhere, while the Lord worked with them, and </a:t>
            </a:r>
            <a:r>
              <a:rPr lang="en-US" sz="2400" b="1" i="1" dirty="0"/>
              <a:t>confirmed the word by the sign</a:t>
            </a:r>
            <a:r>
              <a:rPr lang="en-US" sz="2400" i="1" dirty="0"/>
              <a:t>s that followed.”</a:t>
            </a:r>
            <a:r>
              <a:rPr lang="en-US" sz="2400" dirty="0"/>
              <a:t> </a:t>
            </a:r>
            <a:r>
              <a:rPr lang="en-US" sz="2400" b="1" dirty="0">
                <a:solidFill>
                  <a:srgbClr val="FF0000"/>
                </a:solidFill>
              </a:rPr>
              <a:t>(Mark 16:20</a:t>
            </a:r>
          </a:p>
          <a:p>
            <a:pPr marL="457200" lvl="1" indent="0" eaLnBrk="1" hangingPunct="1">
              <a:lnSpc>
                <a:spcPct val="90000"/>
              </a:lnSpc>
              <a:buFont typeface="Tahoma" panose="020B0604030504040204" pitchFamily="34" charset="0"/>
              <a:buNone/>
              <a:defRPr/>
            </a:pPr>
            <a:endParaRPr lang="en-US" sz="1000" dirty="0"/>
          </a:p>
          <a:p>
            <a:pPr marL="457200" lvl="1" indent="0" algn="ctr" eaLnBrk="1" hangingPunct="1">
              <a:lnSpc>
                <a:spcPct val="90000"/>
              </a:lnSpc>
              <a:buNone/>
              <a:defRPr/>
            </a:pPr>
            <a:r>
              <a:rPr lang="en-US" sz="2400" i="1" dirty="0"/>
              <a:t>“Therefore, they spent a long time there speaking boldly with reliance upon the Lord, who was testifying to the word of His grace, granting that </a:t>
            </a:r>
            <a:r>
              <a:rPr lang="en-US" sz="2400" b="1" i="1" dirty="0"/>
              <a:t>signs and wonders </a:t>
            </a:r>
            <a:r>
              <a:rPr lang="en-US" sz="2400" i="1" dirty="0"/>
              <a:t>be done by their hands.”</a:t>
            </a:r>
            <a:r>
              <a:rPr lang="en-US" sz="2400" dirty="0"/>
              <a:t> </a:t>
            </a:r>
            <a:r>
              <a:rPr lang="en-US" sz="2400" b="1" dirty="0">
                <a:solidFill>
                  <a:srgbClr val="FF0000"/>
                </a:solidFill>
              </a:rPr>
              <a:t>(Acts 14:3</a:t>
            </a:r>
          </a:p>
          <a:p>
            <a:pPr marL="457200" lvl="1" indent="0" eaLnBrk="1" hangingPunct="1">
              <a:lnSpc>
                <a:spcPct val="90000"/>
              </a:lnSpc>
              <a:buFont typeface="Tahoma" panose="020B0604030504040204" pitchFamily="34" charset="0"/>
              <a:buNone/>
              <a:defRPr/>
            </a:pPr>
            <a:endParaRPr lang="en-US" sz="1000" dirty="0"/>
          </a:p>
          <a:p>
            <a:pPr marL="457200" lvl="1" indent="0" algn="ctr" eaLnBrk="1" hangingPunct="1">
              <a:lnSpc>
                <a:spcPct val="90000"/>
              </a:lnSpc>
              <a:buNone/>
              <a:defRPr/>
            </a:pPr>
            <a:r>
              <a:rPr lang="en-US" sz="2400" i="1" dirty="0"/>
              <a:t>“The signs of a true apostle were performed among you with all perseverance, by </a:t>
            </a:r>
            <a:r>
              <a:rPr lang="en-US" sz="2400" b="1" i="1" dirty="0"/>
              <a:t>signs and wonders and miracles</a:t>
            </a:r>
            <a:r>
              <a:rPr lang="en-US" sz="2400" i="1" dirty="0"/>
              <a:t>.”</a:t>
            </a:r>
            <a:r>
              <a:rPr lang="en-US" sz="2400" dirty="0"/>
              <a:t> </a:t>
            </a:r>
            <a:r>
              <a:rPr lang="en-US" sz="2400" b="1" dirty="0">
                <a:solidFill>
                  <a:srgbClr val="FF0000"/>
                </a:solidFill>
              </a:rPr>
              <a:t>(2 Corinthians 12:12)</a:t>
            </a:r>
          </a:p>
        </p:txBody>
      </p:sp>
      <p:sp>
        <p:nvSpPr>
          <p:cNvPr id="6" name="Rectangle 2">
            <a:extLst>
              <a:ext uri="{FF2B5EF4-FFF2-40B4-BE49-F238E27FC236}">
                <a16:creationId xmlns:a16="http://schemas.microsoft.com/office/drawing/2014/main" id="{23F7A75C-BC98-4896-BBB4-BAAD0E637A5D}"/>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animEffect transition="in" filter="fade">
                                      <p:cBhvr>
                                        <p:cTn id="11" dur="1000"/>
                                        <p:tgtEl>
                                          <p:spTgt spid="54275">
                                            <p:txEl>
                                              <p:pRg st="1" end="1"/>
                                            </p:txEl>
                                          </p:spTgt>
                                        </p:tgtEl>
                                      </p:cBhvr>
                                    </p:animEffect>
                                    <p:anim calcmode="lin" valueType="num">
                                      <p:cBhvr>
                                        <p:cTn id="12" dur="1000" fill="hold"/>
                                        <p:tgtEl>
                                          <p:spTgt spid="54275">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542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4275">
                                            <p:txEl>
                                              <p:pRg st="3" end="3"/>
                                            </p:txEl>
                                          </p:spTgt>
                                        </p:tgtEl>
                                        <p:attrNameLst>
                                          <p:attrName>style.visibility</p:attrName>
                                        </p:attrNameLst>
                                      </p:cBhvr>
                                      <p:to>
                                        <p:strVal val="visible"/>
                                      </p:to>
                                    </p:set>
                                    <p:animEffect transition="in" filter="fade">
                                      <p:cBhvr>
                                        <p:cTn id="18" dur="1000"/>
                                        <p:tgtEl>
                                          <p:spTgt spid="54275">
                                            <p:txEl>
                                              <p:pRg st="3" end="3"/>
                                            </p:txEl>
                                          </p:spTgt>
                                        </p:tgtEl>
                                      </p:cBhvr>
                                    </p:animEffect>
                                    <p:anim calcmode="lin" valueType="num">
                                      <p:cBhvr>
                                        <p:cTn id="19" dur="1000" fill="hold"/>
                                        <p:tgtEl>
                                          <p:spTgt spid="54275">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5427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4275">
                                            <p:txEl>
                                              <p:pRg st="5" end="5"/>
                                            </p:txEl>
                                          </p:spTgt>
                                        </p:tgtEl>
                                        <p:attrNameLst>
                                          <p:attrName>style.visibility</p:attrName>
                                        </p:attrNameLst>
                                      </p:cBhvr>
                                      <p:to>
                                        <p:strVal val="visible"/>
                                      </p:to>
                                    </p:set>
                                    <p:animEffect transition="in" filter="fade">
                                      <p:cBhvr>
                                        <p:cTn id="25" dur="1000"/>
                                        <p:tgtEl>
                                          <p:spTgt spid="54275">
                                            <p:txEl>
                                              <p:pRg st="5" end="5"/>
                                            </p:txEl>
                                          </p:spTgt>
                                        </p:tgtEl>
                                      </p:cBhvr>
                                    </p:animEffect>
                                    <p:anim calcmode="lin" valueType="num">
                                      <p:cBhvr>
                                        <p:cTn id="26" dur="1000" fill="hold"/>
                                        <p:tgtEl>
                                          <p:spTgt spid="54275">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5427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a:extLst>
              <a:ext uri="{FF2B5EF4-FFF2-40B4-BE49-F238E27FC236}">
                <a16:creationId xmlns:a16="http://schemas.microsoft.com/office/drawing/2014/main" id="{EA5EDCF8-A7DD-4B89-A0E2-9E2967E28E2E}"/>
              </a:ext>
            </a:extLst>
          </p:cNvPr>
          <p:cNvSpPr>
            <a:spLocks noGrp="1" noChangeArrowheads="1"/>
          </p:cNvSpPr>
          <p:nvPr>
            <p:ph type="body" idx="1"/>
          </p:nvPr>
        </p:nvSpPr>
        <p:spPr/>
        <p:txBody>
          <a:bodyPr>
            <a:spAutoFit/>
          </a:bodyPr>
          <a:lstStyle/>
          <a:p>
            <a:pPr eaLnBrk="1" hangingPunct="1">
              <a:defRPr/>
            </a:pPr>
            <a:r>
              <a:rPr lang="en-US" sz="2800" b="1" dirty="0"/>
              <a:t>THE MIRACLE TEST</a:t>
            </a:r>
            <a:endParaRPr lang="en-US" sz="2800" dirty="0"/>
          </a:p>
          <a:p>
            <a:pPr lvl="1" eaLnBrk="1" hangingPunct="1">
              <a:defRPr/>
            </a:pPr>
            <a:r>
              <a:rPr lang="en-US" dirty="0"/>
              <a:t>God performed signs, wonders, and miracles through the hands of many of those he chose to reveal His word. If someone claims to speak for God </a:t>
            </a:r>
            <a:r>
              <a:rPr lang="en-US" b="1" dirty="0"/>
              <a:t>AND</a:t>
            </a:r>
            <a:r>
              <a:rPr lang="en-US" dirty="0"/>
              <a:t> can make blind men see, deaf men hear, paralyzed men walk, and dead men live again, he’s a true prophet. If no miracles are performed, we must use a different test.</a:t>
            </a:r>
          </a:p>
        </p:txBody>
      </p:sp>
      <p:sp>
        <p:nvSpPr>
          <p:cNvPr id="6" name="Rectangle 2">
            <a:extLst>
              <a:ext uri="{FF2B5EF4-FFF2-40B4-BE49-F238E27FC236}">
                <a16:creationId xmlns:a16="http://schemas.microsoft.com/office/drawing/2014/main" id="{3BB3E5ED-8ABC-456B-8EC0-D3232DA018DD}"/>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5299">
                                            <p:txEl>
                                              <p:pRg st="1" end="1"/>
                                            </p:txEl>
                                          </p:spTgt>
                                        </p:tgtEl>
                                        <p:attrNameLst>
                                          <p:attrName>style.visibility</p:attrName>
                                        </p:attrNameLst>
                                      </p:cBhvr>
                                      <p:to>
                                        <p:strVal val="visible"/>
                                      </p:to>
                                    </p:set>
                                    <p:animEffect transition="in" filter="fade">
                                      <p:cBhvr>
                                        <p:cTn id="11" dur="1000"/>
                                        <p:tgtEl>
                                          <p:spTgt spid="55299">
                                            <p:txEl>
                                              <p:pRg st="1" end="1"/>
                                            </p:txEl>
                                          </p:spTgt>
                                        </p:tgtEl>
                                      </p:cBhvr>
                                    </p:animEffect>
                                    <p:anim calcmode="lin" valueType="num">
                                      <p:cBhvr>
                                        <p:cTn id="12" dur="1000" fill="hold"/>
                                        <p:tgtEl>
                                          <p:spTgt spid="55299">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5529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a:extLst>
              <a:ext uri="{FF2B5EF4-FFF2-40B4-BE49-F238E27FC236}">
                <a16:creationId xmlns:a16="http://schemas.microsoft.com/office/drawing/2014/main" id="{D14A3DF6-3C27-4031-A24A-A734C1EBCC00}"/>
              </a:ext>
            </a:extLst>
          </p:cNvPr>
          <p:cNvSpPr>
            <a:spLocks noGrp="1" noChangeArrowheads="1"/>
          </p:cNvSpPr>
          <p:nvPr>
            <p:ph type="body" idx="1"/>
          </p:nvPr>
        </p:nvSpPr>
        <p:spPr>
          <a:xfrm>
            <a:off x="152400" y="1905000"/>
            <a:ext cx="8763000" cy="4290405"/>
          </a:xfrm>
        </p:spPr>
        <p:txBody>
          <a:bodyPr wrap="square">
            <a:spAutoFit/>
          </a:bodyPr>
          <a:lstStyle/>
          <a:p>
            <a:pPr eaLnBrk="1" hangingPunct="1">
              <a:defRPr/>
            </a:pPr>
            <a:r>
              <a:rPr lang="en-US" sz="2800" b="1" dirty="0"/>
              <a:t>THE TRUE OR FALSE PREDICTION TEST</a:t>
            </a:r>
            <a:endParaRPr lang="en-US" sz="2800" dirty="0"/>
          </a:p>
          <a:p>
            <a:pPr eaLnBrk="1" hangingPunct="1">
              <a:buFontTx/>
              <a:buNone/>
              <a:defRPr/>
            </a:pPr>
            <a:r>
              <a:rPr lang="en-US" sz="2800" dirty="0"/>
              <a:t> 	This test was made known by God through Moses.</a:t>
            </a:r>
            <a:endParaRPr lang="en-US" sz="2800" i="1" dirty="0"/>
          </a:p>
          <a:p>
            <a:pPr marL="457200" lvl="1" indent="0" algn="ctr" eaLnBrk="1" hangingPunct="1">
              <a:buNone/>
              <a:defRPr/>
            </a:pPr>
            <a:endParaRPr lang="en-US" sz="800" i="1" dirty="0"/>
          </a:p>
          <a:p>
            <a:pPr marL="457200" lvl="1" indent="0" algn="ctr" eaLnBrk="1" hangingPunct="1">
              <a:buNone/>
              <a:defRPr/>
            </a:pPr>
            <a:r>
              <a:rPr lang="en-US" i="1" dirty="0"/>
              <a:t>“You may say in your heart, ‘How will we know the word which the </a:t>
            </a:r>
            <a:r>
              <a:rPr lang="en-US" i="1" cap="small" dirty="0"/>
              <a:t>Lord</a:t>
            </a:r>
            <a:r>
              <a:rPr lang="en-US" i="1" dirty="0"/>
              <a:t> has not spoken?’ When a prophet speaks in the name of the </a:t>
            </a:r>
            <a:r>
              <a:rPr lang="en-US" i="1" cap="small" dirty="0"/>
              <a:t>Lord</a:t>
            </a:r>
            <a:r>
              <a:rPr lang="en-US" i="1" dirty="0"/>
              <a:t>, if the thing does not come about or come true, that is the thing which the </a:t>
            </a:r>
            <a:r>
              <a:rPr lang="en-US" i="1" cap="small" dirty="0"/>
              <a:t>Lord</a:t>
            </a:r>
            <a:r>
              <a:rPr lang="en-US" i="1" dirty="0"/>
              <a:t> has not spoken. The prophet has spoken it presumptuously; you shall not be afraid of him.”</a:t>
            </a:r>
            <a:r>
              <a:rPr lang="en-US" dirty="0"/>
              <a:t> </a:t>
            </a:r>
            <a:r>
              <a:rPr lang="en-US" b="1" dirty="0">
                <a:solidFill>
                  <a:srgbClr val="FF0000"/>
                </a:solidFill>
              </a:rPr>
              <a:t>(Deuteronomy 18:21-22)</a:t>
            </a:r>
          </a:p>
        </p:txBody>
      </p:sp>
      <p:sp>
        <p:nvSpPr>
          <p:cNvPr id="6" name="Rectangle 2">
            <a:extLst>
              <a:ext uri="{FF2B5EF4-FFF2-40B4-BE49-F238E27FC236}">
                <a16:creationId xmlns:a16="http://schemas.microsoft.com/office/drawing/2014/main" id="{1F83C942-486B-4C2E-AD7C-9582139569C6}"/>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animEffect transition="in" filter="fade">
                                      <p:cBhvr>
                                        <p:cTn id="11" dur="1000"/>
                                        <p:tgtEl>
                                          <p:spTgt spid="56323">
                                            <p:txEl>
                                              <p:pRg st="0" end="0"/>
                                            </p:txEl>
                                          </p:spTgt>
                                        </p:tgtEl>
                                      </p:cBhvr>
                                    </p:animEffect>
                                    <p:anim calcmode="lin" valueType="num">
                                      <p:cBhvr>
                                        <p:cTn id="12" dur="1000" fill="hold"/>
                                        <p:tgtEl>
                                          <p:spTgt spid="5632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63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6323">
                                            <p:txEl>
                                              <p:pRg st="1" end="1"/>
                                            </p:txEl>
                                          </p:spTgt>
                                        </p:tgtEl>
                                        <p:attrNameLst>
                                          <p:attrName>style.visibility</p:attrName>
                                        </p:attrNameLst>
                                      </p:cBhvr>
                                      <p:to>
                                        <p:strVal val="visible"/>
                                      </p:to>
                                    </p:set>
                                    <p:animEffect transition="in" filter="fade">
                                      <p:cBhvr>
                                        <p:cTn id="18" dur="1000"/>
                                        <p:tgtEl>
                                          <p:spTgt spid="56323">
                                            <p:txEl>
                                              <p:pRg st="1" end="1"/>
                                            </p:txEl>
                                          </p:spTgt>
                                        </p:tgtEl>
                                      </p:cBhvr>
                                    </p:animEffect>
                                    <p:anim calcmode="lin" valueType="num">
                                      <p:cBhvr>
                                        <p:cTn id="19" dur="1000" fill="hold"/>
                                        <p:tgtEl>
                                          <p:spTgt spid="5632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563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6323">
                                            <p:txEl>
                                              <p:pRg st="3" end="3"/>
                                            </p:txEl>
                                          </p:spTgt>
                                        </p:tgtEl>
                                        <p:attrNameLst>
                                          <p:attrName>style.visibility</p:attrName>
                                        </p:attrNameLst>
                                      </p:cBhvr>
                                      <p:to>
                                        <p:strVal val="visible"/>
                                      </p:to>
                                    </p:set>
                                    <p:animEffect transition="in" filter="fade">
                                      <p:cBhvr>
                                        <p:cTn id="25" dur="1000"/>
                                        <p:tgtEl>
                                          <p:spTgt spid="56323">
                                            <p:txEl>
                                              <p:pRg st="3" end="3"/>
                                            </p:txEl>
                                          </p:spTgt>
                                        </p:tgtEl>
                                      </p:cBhvr>
                                    </p:animEffect>
                                    <p:anim calcmode="lin" valueType="num">
                                      <p:cBhvr>
                                        <p:cTn id="26" dur="1000" fill="hold"/>
                                        <p:tgtEl>
                                          <p:spTgt spid="5632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5632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uiExpand="1"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F0D97B7-53C4-4584-A1AE-9F189C91DA7F}"/>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57347" name="Rectangle 3">
            <a:extLst>
              <a:ext uri="{FF2B5EF4-FFF2-40B4-BE49-F238E27FC236}">
                <a16:creationId xmlns:a16="http://schemas.microsoft.com/office/drawing/2014/main" id="{116F9E69-8589-43D3-8E78-63B24F319C22}"/>
              </a:ext>
            </a:extLst>
          </p:cNvPr>
          <p:cNvSpPr>
            <a:spLocks noGrp="1" noChangeArrowheads="1"/>
          </p:cNvSpPr>
          <p:nvPr>
            <p:ph type="body" idx="1"/>
          </p:nvPr>
        </p:nvSpPr>
        <p:spPr>
          <a:xfrm>
            <a:off x="76200" y="1368425"/>
            <a:ext cx="8991600" cy="5269135"/>
          </a:xfrm>
        </p:spPr>
        <p:txBody>
          <a:bodyPr wrap="square">
            <a:spAutoFit/>
          </a:bodyPr>
          <a:lstStyle/>
          <a:p>
            <a:pPr eaLnBrk="1" hangingPunct="1">
              <a:defRPr/>
            </a:pPr>
            <a:r>
              <a:rPr lang="en-US" sz="2800" b="1" dirty="0"/>
              <a:t>THE TRUE OR FALSE PREDICTION TEST</a:t>
            </a:r>
            <a:endParaRPr lang="en-US" sz="2800" dirty="0"/>
          </a:p>
          <a:p>
            <a:pPr eaLnBrk="1" hangingPunct="1">
              <a:buFontTx/>
              <a:buNone/>
              <a:defRPr/>
            </a:pPr>
            <a:r>
              <a:rPr lang="en-US" sz="2800" i="1" dirty="0"/>
              <a:t>	</a:t>
            </a:r>
            <a:r>
              <a:rPr lang="en-US" sz="2800" dirty="0"/>
              <a:t>This test was made known by God through Jeremiah and Ezekiel.</a:t>
            </a:r>
          </a:p>
          <a:p>
            <a:pPr algn="ctr" eaLnBrk="1" hangingPunct="1">
              <a:buFontTx/>
              <a:buNone/>
              <a:defRPr/>
            </a:pPr>
            <a:r>
              <a:rPr lang="en-US" sz="2800" dirty="0"/>
              <a:t>	</a:t>
            </a:r>
            <a:r>
              <a:rPr lang="en-US" sz="2600" dirty="0"/>
              <a:t>“</a:t>
            </a:r>
            <a:r>
              <a:rPr lang="en-US" sz="2600" i="1" dirty="0"/>
              <a:t>The prophet who prophesies of peace, when the word of the prophet comes to pass, then that prophet will be known as one whom the LORD has truly sent.” </a:t>
            </a:r>
            <a:r>
              <a:rPr lang="en-US" sz="2600" b="1" dirty="0">
                <a:solidFill>
                  <a:srgbClr val="FF0000"/>
                </a:solidFill>
              </a:rPr>
              <a:t>(Jeremiah 28:9)</a:t>
            </a:r>
          </a:p>
          <a:p>
            <a:pPr algn="ctr" eaLnBrk="1" hangingPunct="1">
              <a:buFontTx/>
              <a:buNone/>
              <a:defRPr/>
            </a:pPr>
            <a:r>
              <a:rPr lang="en-US" sz="2600" i="1" dirty="0"/>
              <a:t>“Therefore, thus says the Lord God, ‘Because you have spoken falsehood and seen a lie, therefore behold, I am against you,’ declares the Lord God. ‘So My hand will be against the prophets who see false visions and utter lying divinations.’” </a:t>
            </a:r>
            <a:r>
              <a:rPr lang="en-US" sz="2600" b="1" dirty="0">
                <a:solidFill>
                  <a:srgbClr val="FF0000"/>
                </a:solidFill>
              </a:rPr>
              <a:t>(Ezekiel 13:8-9)</a:t>
            </a:r>
            <a:endParaRPr lang="en-US" sz="26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7347">
                                            <p:txEl>
                                              <p:pRg st="1" end="1"/>
                                            </p:txEl>
                                          </p:spTgt>
                                        </p:tgtEl>
                                        <p:attrNameLst>
                                          <p:attrName>style.visibility</p:attrName>
                                        </p:attrNameLst>
                                      </p:cBhvr>
                                      <p:to>
                                        <p:strVal val="visible"/>
                                      </p:to>
                                    </p:set>
                                    <p:animEffect transition="in" filter="fade">
                                      <p:cBhvr>
                                        <p:cTn id="7" dur="1000"/>
                                        <p:tgtEl>
                                          <p:spTgt spid="57347">
                                            <p:txEl>
                                              <p:pRg st="1" end="1"/>
                                            </p:txEl>
                                          </p:spTgt>
                                        </p:tgtEl>
                                      </p:cBhvr>
                                    </p:animEffect>
                                    <p:anim calcmode="lin" valueType="num">
                                      <p:cBhvr>
                                        <p:cTn id="8" dur="1000" fill="hold"/>
                                        <p:tgtEl>
                                          <p:spTgt spid="5734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73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7347">
                                            <p:txEl>
                                              <p:pRg st="2" end="2"/>
                                            </p:txEl>
                                          </p:spTgt>
                                        </p:tgtEl>
                                        <p:attrNameLst>
                                          <p:attrName>style.visibility</p:attrName>
                                        </p:attrNameLst>
                                      </p:cBhvr>
                                      <p:to>
                                        <p:strVal val="visible"/>
                                      </p:to>
                                    </p:set>
                                    <p:animEffect transition="in" filter="fade">
                                      <p:cBhvr>
                                        <p:cTn id="14" dur="1000"/>
                                        <p:tgtEl>
                                          <p:spTgt spid="57347">
                                            <p:txEl>
                                              <p:pRg st="2" end="2"/>
                                            </p:txEl>
                                          </p:spTgt>
                                        </p:tgtEl>
                                      </p:cBhvr>
                                    </p:animEffect>
                                    <p:anim calcmode="lin" valueType="num">
                                      <p:cBhvr>
                                        <p:cTn id="15" dur="10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734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7347">
                                            <p:txEl>
                                              <p:pRg st="3" end="3"/>
                                            </p:txEl>
                                          </p:spTgt>
                                        </p:tgtEl>
                                        <p:attrNameLst>
                                          <p:attrName>style.visibility</p:attrName>
                                        </p:attrNameLst>
                                      </p:cBhvr>
                                      <p:to>
                                        <p:strVal val="visible"/>
                                      </p:to>
                                    </p:set>
                                    <p:animEffect transition="in" filter="fade">
                                      <p:cBhvr>
                                        <p:cTn id="21" dur="1000"/>
                                        <p:tgtEl>
                                          <p:spTgt spid="57347">
                                            <p:txEl>
                                              <p:pRg st="3" end="3"/>
                                            </p:txEl>
                                          </p:spTgt>
                                        </p:tgtEl>
                                      </p:cBhvr>
                                    </p:animEffect>
                                    <p:anim calcmode="lin" valueType="num">
                                      <p:cBhvr>
                                        <p:cTn id="22" dur="1000" fill="hold"/>
                                        <p:tgtEl>
                                          <p:spTgt spid="5734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734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0955720C-524D-436F-9127-FD2EC5CE8509}"/>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60419" name="Rectangle 3">
            <a:extLst>
              <a:ext uri="{FF2B5EF4-FFF2-40B4-BE49-F238E27FC236}">
                <a16:creationId xmlns:a16="http://schemas.microsoft.com/office/drawing/2014/main" id="{E8CEC813-27D5-43E7-B2A5-DE1C39CF3853}"/>
              </a:ext>
            </a:extLst>
          </p:cNvPr>
          <p:cNvSpPr>
            <a:spLocks noGrp="1" noChangeArrowheads="1"/>
          </p:cNvSpPr>
          <p:nvPr>
            <p:ph type="body" idx="1"/>
          </p:nvPr>
        </p:nvSpPr>
        <p:spPr>
          <a:xfrm>
            <a:off x="457200" y="1447800"/>
            <a:ext cx="8229600" cy="3281363"/>
          </a:xfrm>
        </p:spPr>
        <p:txBody>
          <a:bodyPr>
            <a:spAutoFit/>
          </a:bodyPr>
          <a:lstStyle/>
          <a:p>
            <a:pPr eaLnBrk="1" hangingPunct="1">
              <a:defRPr/>
            </a:pPr>
            <a:r>
              <a:rPr lang="en-US" sz="2800" b="1" dirty="0"/>
              <a:t>THE TRUE OR FALSE PREDICTION TEST</a:t>
            </a:r>
          </a:p>
          <a:p>
            <a:pPr eaLnBrk="1" hangingPunct="1">
              <a:buFontTx/>
              <a:buNone/>
              <a:defRPr/>
            </a:pPr>
            <a:endParaRPr lang="en-US" sz="2800" dirty="0"/>
          </a:p>
          <a:p>
            <a:pPr eaLnBrk="1" hangingPunct="1">
              <a:buFontTx/>
              <a:buNone/>
              <a:defRPr/>
            </a:pPr>
            <a:r>
              <a:rPr lang="en-US" sz="2800" dirty="0"/>
              <a:t> 	According to Moses, it </a:t>
            </a:r>
            <a:r>
              <a:rPr lang="en-US" sz="2800" b="1" dirty="0"/>
              <a:t>only takes one </a:t>
            </a:r>
            <a:r>
              <a:rPr lang="en-US" sz="2800" dirty="0"/>
              <a:t>false prophecy to prove a false prophet. But some prophets don’t predict the future, they simply reveal God’s word. If no prophetic predictions are uttered, we must use another test.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0419">
                                            <p:txEl>
                                              <p:pRg st="2" end="2"/>
                                            </p:txEl>
                                          </p:spTgt>
                                        </p:tgtEl>
                                        <p:attrNameLst>
                                          <p:attrName>style.visibility</p:attrName>
                                        </p:attrNameLst>
                                      </p:cBhvr>
                                      <p:to>
                                        <p:strVal val="visible"/>
                                      </p:to>
                                    </p:set>
                                    <p:animEffect transition="in" filter="fade">
                                      <p:cBhvr>
                                        <p:cTn id="7" dur="1000"/>
                                        <p:tgtEl>
                                          <p:spTgt spid="60419">
                                            <p:txEl>
                                              <p:pRg st="2" end="2"/>
                                            </p:txEl>
                                          </p:spTgt>
                                        </p:tgtEl>
                                      </p:cBhvr>
                                    </p:animEffect>
                                    <p:anim calcmode="lin" valueType="num">
                                      <p:cBhvr>
                                        <p:cTn id="8" dur="1000" fill="hold"/>
                                        <p:tgtEl>
                                          <p:spTgt spid="6041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04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79E70A7-6B1E-45FE-A89A-A5EED28860E7}"/>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61443" name="Rectangle 3">
            <a:extLst>
              <a:ext uri="{FF2B5EF4-FFF2-40B4-BE49-F238E27FC236}">
                <a16:creationId xmlns:a16="http://schemas.microsoft.com/office/drawing/2014/main" id="{114DAFFD-5328-4E66-AB52-EC687F9F42A1}"/>
              </a:ext>
            </a:extLst>
          </p:cNvPr>
          <p:cNvSpPr>
            <a:spLocks noGrp="1" noChangeArrowheads="1"/>
          </p:cNvSpPr>
          <p:nvPr>
            <p:ph type="body" idx="1"/>
          </p:nvPr>
        </p:nvSpPr>
        <p:spPr>
          <a:xfrm>
            <a:off x="457200" y="1521244"/>
            <a:ext cx="8229600" cy="4736681"/>
          </a:xfrm>
        </p:spPr>
        <p:txBody>
          <a:bodyPr>
            <a:spAutoFit/>
          </a:bodyPr>
          <a:lstStyle/>
          <a:p>
            <a:pPr eaLnBrk="1" hangingPunct="1">
              <a:lnSpc>
                <a:spcPct val="90000"/>
              </a:lnSpc>
              <a:defRPr/>
            </a:pPr>
            <a:r>
              <a:rPr lang="en-US" sz="2800" b="1" dirty="0"/>
              <a:t>THE GOOD FRUIT/BAD FRUIT TEST</a:t>
            </a:r>
          </a:p>
          <a:p>
            <a:pPr eaLnBrk="1" hangingPunct="1">
              <a:lnSpc>
                <a:spcPct val="90000"/>
              </a:lnSpc>
              <a:buFontTx/>
              <a:buNone/>
              <a:defRPr/>
            </a:pPr>
            <a:r>
              <a:rPr lang="en-US" sz="2400" b="1" dirty="0"/>
              <a:t>	This test was given by Jesus.</a:t>
            </a:r>
          </a:p>
          <a:p>
            <a:pPr eaLnBrk="1" hangingPunct="1">
              <a:lnSpc>
                <a:spcPct val="90000"/>
              </a:lnSpc>
              <a:buFontTx/>
              <a:buNone/>
              <a:defRPr/>
            </a:pPr>
            <a:endParaRPr lang="en-US" sz="1000" b="1" i="1" dirty="0"/>
          </a:p>
          <a:p>
            <a:pPr marL="457200" lvl="1" indent="0" algn="ctr" eaLnBrk="1" hangingPunct="1">
              <a:lnSpc>
                <a:spcPct val="90000"/>
              </a:lnSpc>
              <a:buNone/>
              <a:defRPr/>
            </a:pPr>
            <a:r>
              <a:rPr lang="en-US" sz="2600" i="1" dirty="0"/>
              <a:t>“Beware of the false prophets, who come to you in sheep’s clothing, but inwardly are ravenous wolves. You will know them by their fruits. Grapes are not gathered from thorn bushes nor figs from thistles, are they? So every good tree bears good fruit, but the bad tree bears bad fruit. A good tree cannot produce bad fruit, nor can a bad tree produce good fruit. Every tree that does not bear good fruit is cut down and thrown into the fire. So then, you will know them by their fruits.” </a:t>
            </a:r>
            <a:r>
              <a:rPr lang="en-US" sz="2600" b="1" dirty="0">
                <a:solidFill>
                  <a:srgbClr val="FF0000"/>
                </a:solidFill>
              </a:rPr>
              <a:t>(Matthew 7:15-20)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fade">
                                      <p:cBhvr>
                                        <p:cTn id="7" dur="1000"/>
                                        <p:tgtEl>
                                          <p:spTgt spid="61443">
                                            <p:txEl>
                                              <p:pRg st="0" end="0"/>
                                            </p:txEl>
                                          </p:spTgt>
                                        </p:tgtEl>
                                      </p:cBhvr>
                                    </p:animEffect>
                                    <p:anim calcmode="lin" valueType="num">
                                      <p:cBhvr>
                                        <p:cTn id="8" dur="10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14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43">
                                            <p:txEl>
                                              <p:pRg st="1" end="1"/>
                                            </p:txEl>
                                          </p:spTgt>
                                        </p:tgtEl>
                                        <p:attrNameLst>
                                          <p:attrName>style.visibility</p:attrName>
                                        </p:attrNameLst>
                                      </p:cBhvr>
                                      <p:to>
                                        <p:strVal val="visible"/>
                                      </p:to>
                                    </p:set>
                                    <p:animEffect transition="in" filter="fade">
                                      <p:cBhvr>
                                        <p:cTn id="14" dur="1000"/>
                                        <p:tgtEl>
                                          <p:spTgt spid="61443">
                                            <p:txEl>
                                              <p:pRg st="1" end="1"/>
                                            </p:txEl>
                                          </p:spTgt>
                                        </p:tgtEl>
                                      </p:cBhvr>
                                    </p:animEffect>
                                    <p:anim calcmode="lin" valueType="num">
                                      <p:cBhvr>
                                        <p:cTn id="15" dur="10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14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1443">
                                            <p:txEl>
                                              <p:pRg st="3" end="3"/>
                                            </p:txEl>
                                          </p:spTgt>
                                        </p:tgtEl>
                                        <p:attrNameLst>
                                          <p:attrName>style.visibility</p:attrName>
                                        </p:attrNameLst>
                                      </p:cBhvr>
                                      <p:to>
                                        <p:strVal val="visible"/>
                                      </p:to>
                                    </p:set>
                                    <p:animEffect transition="in" filter="fade">
                                      <p:cBhvr>
                                        <p:cTn id="21" dur="1000"/>
                                        <p:tgtEl>
                                          <p:spTgt spid="61443">
                                            <p:txEl>
                                              <p:pRg st="3" end="3"/>
                                            </p:txEl>
                                          </p:spTgt>
                                        </p:tgtEl>
                                      </p:cBhvr>
                                    </p:animEffect>
                                    <p:anim calcmode="lin" valueType="num">
                                      <p:cBhvr>
                                        <p:cTn id="22" dur="10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144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9391FDCF-CB54-48C9-A8B0-FF128E1095E1}"/>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62467" name="Rectangle 3">
            <a:extLst>
              <a:ext uri="{FF2B5EF4-FFF2-40B4-BE49-F238E27FC236}">
                <a16:creationId xmlns:a16="http://schemas.microsoft.com/office/drawing/2014/main" id="{D158A31E-8115-47D3-9369-1C39FA4ABD58}"/>
              </a:ext>
            </a:extLst>
          </p:cNvPr>
          <p:cNvSpPr>
            <a:spLocks noGrp="1" noChangeArrowheads="1"/>
          </p:cNvSpPr>
          <p:nvPr>
            <p:ph type="body" idx="1"/>
          </p:nvPr>
        </p:nvSpPr>
        <p:spPr>
          <a:xfrm>
            <a:off x="457200" y="1524000"/>
            <a:ext cx="8229600" cy="5019836"/>
          </a:xfrm>
        </p:spPr>
        <p:txBody>
          <a:bodyPr>
            <a:spAutoFit/>
          </a:bodyPr>
          <a:lstStyle/>
          <a:p>
            <a:pPr eaLnBrk="1" hangingPunct="1">
              <a:lnSpc>
                <a:spcPct val="90000"/>
              </a:lnSpc>
              <a:defRPr/>
            </a:pPr>
            <a:r>
              <a:rPr lang="en-US" sz="2800" b="1" dirty="0"/>
              <a:t>THE GOOD FRUIT/BAD FRUIT TEST</a:t>
            </a:r>
          </a:p>
          <a:p>
            <a:pPr eaLnBrk="1" hangingPunct="1">
              <a:lnSpc>
                <a:spcPct val="90000"/>
              </a:lnSpc>
              <a:buFontTx/>
              <a:buNone/>
              <a:defRPr/>
            </a:pPr>
            <a:r>
              <a:rPr lang="en-US" sz="2400" b="1" dirty="0"/>
              <a:t>	Jesus continues …</a:t>
            </a:r>
          </a:p>
          <a:p>
            <a:pPr eaLnBrk="1" hangingPunct="1">
              <a:lnSpc>
                <a:spcPct val="90000"/>
              </a:lnSpc>
              <a:buFontTx/>
              <a:buNone/>
              <a:defRPr/>
            </a:pPr>
            <a:endParaRPr lang="en-US" sz="1000" b="1" dirty="0"/>
          </a:p>
          <a:p>
            <a:pPr marL="457200" lvl="1" indent="0" algn="ctr" eaLnBrk="1" hangingPunct="1">
              <a:lnSpc>
                <a:spcPct val="90000"/>
              </a:lnSpc>
              <a:buNone/>
              <a:defRPr/>
            </a:pPr>
            <a:r>
              <a:rPr lang="en-US" i="1" dirty="0"/>
              <a:t>“Not everyone who says to Me, ‘Lord, Lord,’ will enter the kingdom of heaven, but he who does the will of My Father who is in heaven will enter. Many will say to Me on that day, ‘Lord, Lord, did we not prophesy in Your name, and in Your name cast out demons, and in Your name perform many miracles?’ And then I will declare to them, ‘I never knew you; depart from me, you who practice lawlessness.’” </a:t>
            </a:r>
            <a:br>
              <a:rPr lang="en-US" i="1" dirty="0"/>
            </a:br>
            <a:r>
              <a:rPr lang="en-US" b="1" dirty="0">
                <a:solidFill>
                  <a:srgbClr val="FF0000"/>
                </a:solidFill>
              </a:rPr>
              <a:t>(Matthew 7:21-24)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fade">
                                      <p:cBhvr>
                                        <p:cTn id="7" dur="1000"/>
                                        <p:tgtEl>
                                          <p:spTgt spid="62467">
                                            <p:txEl>
                                              <p:pRg st="1" end="1"/>
                                            </p:txEl>
                                          </p:spTgt>
                                        </p:tgtEl>
                                      </p:cBhvr>
                                    </p:animEffect>
                                    <p:anim calcmode="lin" valueType="num">
                                      <p:cBhvr>
                                        <p:cTn id="8" dur="1000" fill="hold"/>
                                        <p:tgtEl>
                                          <p:spTgt spid="6246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246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2467">
                                            <p:txEl>
                                              <p:pRg st="3" end="3"/>
                                            </p:txEl>
                                          </p:spTgt>
                                        </p:tgtEl>
                                        <p:attrNameLst>
                                          <p:attrName>style.visibility</p:attrName>
                                        </p:attrNameLst>
                                      </p:cBhvr>
                                      <p:to>
                                        <p:strVal val="visible"/>
                                      </p:to>
                                    </p:set>
                                    <p:animEffect transition="in" filter="fade">
                                      <p:cBhvr>
                                        <p:cTn id="12" dur="1000"/>
                                        <p:tgtEl>
                                          <p:spTgt spid="62467">
                                            <p:txEl>
                                              <p:pRg st="3" end="3"/>
                                            </p:txEl>
                                          </p:spTgt>
                                        </p:tgtEl>
                                      </p:cBhvr>
                                    </p:animEffect>
                                    <p:anim calcmode="lin" valueType="num">
                                      <p:cBhvr>
                                        <p:cTn id="13" dur="1000" fill="hold"/>
                                        <p:tgtEl>
                                          <p:spTgt spid="62467">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6246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B6457951-454C-45DF-889A-4CF64D6E2958}"/>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65539" name="Rectangle 3">
            <a:extLst>
              <a:ext uri="{FF2B5EF4-FFF2-40B4-BE49-F238E27FC236}">
                <a16:creationId xmlns:a16="http://schemas.microsoft.com/office/drawing/2014/main" id="{63A146F1-5481-439B-978D-DC35496735BD}"/>
              </a:ext>
            </a:extLst>
          </p:cNvPr>
          <p:cNvSpPr>
            <a:spLocks noGrp="1" noChangeArrowheads="1"/>
          </p:cNvSpPr>
          <p:nvPr>
            <p:ph type="body" idx="1"/>
          </p:nvPr>
        </p:nvSpPr>
        <p:spPr>
          <a:xfrm>
            <a:off x="457200" y="1524000"/>
            <a:ext cx="8229600" cy="5152180"/>
          </a:xfrm>
        </p:spPr>
        <p:txBody>
          <a:bodyPr>
            <a:spAutoFit/>
          </a:bodyPr>
          <a:lstStyle/>
          <a:p>
            <a:pPr eaLnBrk="1" hangingPunct="1">
              <a:lnSpc>
                <a:spcPct val="80000"/>
              </a:lnSpc>
              <a:defRPr/>
            </a:pPr>
            <a:r>
              <a:rPr lang="en-US" sz="2800" b="1" dirty="0"/>
              <a:t>THE GOOD FRUIT/BAD FRUIT TEST</a:t>
            </a:r>
          </a:p>
          <a:p>
            <a:pPr eaLnBrk="1" hangingPunct="1">
              <a:lnSpc>
                <a:spcPct val="80000"/>
              </a:lnSpc>
              <a:buFontTx/>
              <a:buNone/>
              <a:defRPr/>
            </a:pPr>
            <a:r>
              <a:rPr lang="en-US" sz="2000" b="1" dirty="0"/>
              <a:t>	</a:t>
            </a:r>
            <a:r>
              <a:rPr lang="en-US" sz="2400" dirty="0"/>
              <a:t>According to Jesus, we should be able to identify false prophets “by their fruits.” The bad fruits, or “deeds of the flesh” are contrasted with the fruit of the spirit.</a:t>
            </a:r>
            <a:endParaRPr lang="en-US" sz="2000" dirty="0"/>
          </a:p>
          <a:p>
            <a:pPr eaLnBrk="1" hangingPunct="1">
              <a:lnSpc>
                <a:spcPct val="80000"/>
              </a:lnSpc>
              <a:buFontTx/>
              <a:buNone/>
              <a:defRPr/>
            </a:pPr>
            <a:endParaRPr lang="en-US" sz="1000" b="1" dirty="0"/>
          </a:p>
          <a:p>
            <a:pPr algn="ctr" eaLnBrk="1" hangingPunct="1">
              <a:lnSpc>
                <a:spcPct val="80000"/>
              </a:lnSpc>
              <a:buFontTx/>
              <a:buNone/>
              <a:defRPr/>
            </a:pPr>
            <a:r>
              <a:rPr lang="en-US" sz="2000" b="1" i="1" dirty="0"/>
              <a:t>	</a:t>
            </a:r>
            <a:r>
              <a:rPr lang="en-US" sz="2600" i="1" dirty="0"/>
              <a:t>“Now the deeds of the flesh are evident, which are: immorality, impurity, sensuality, idolatry, sorcery, enmities, strife, jealousy, outbursts of anger, disputes, dissensions, factions, envying, drunkenness, carousing, and things like these, of which I forewarn you, just as I have forewarned you, that those who practice such things will not inherit the kingdom of God. But the fruit of the spirit is love, joy, peace, patience, kindness, goodness, faithfulness, gentleness, self-control; against such things there is no law.”</a:t>
            </a:r>
            <a:r>
              <a:rPr lang="en-US" sz="2600" dirty="0"/>
              <a:t> </a:t>
            </a:r>
            <a:r>
              <a:rPr lang="en-US" sz="2600" b="1" dirty="0">
                <a:solidFill>
                  <a:srgbClr val="FF0000"/>
                </a:solidFill>
              </a:rPr>
              <a:t>(Galatians 5:19-23)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5539">
                                            <p:txEl>
                                              <p:pRg st="1" end="1"/>
                                            </p:txEl>
                                          </p:spTgt>
                                        </p:tgtEl>
                                        <p:attrNameLst>
                                          <p:attrName>style.visibility</p:attrName>
                                        </p:attrNameLst>
                                      </p:cBhvr>
                                      <p:to>
                                        <p:strVal val="visible"/>
                                      </p:to>
                                    </p:set>
                                    <p:animEffect transition="in" filter="fade">
                                      <p:cBhvr>
                                        <p:cTn id="7" dur="1000"/>
                                        <p:tgtEl>
                                          <p:spTgt spid="65539">
                                            <p:txEl>
                                              <p:pRg st="1" end="1"/>
                                            </p:txEl>
                                          </p:spTgt>
                                        </p:tgtEl>
                                      </p:cBhvr>
                                    </p:animEffect>
                                    <p:anim calcmode="lin" valueType="num">
                                      <p:cBhvr>
                                        <p:cTn id="8" dur="10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553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5539">
                                            <p:txEl>
                                              <p:pRg st="3" end="3"/>
                                            </p:txEl>
                                          </p:spTgt>
                                        </p:tgtEl>
                                        <p:attrNameLst>
                                          <p:attrName>style.visibility</p:attrName>
                                        </p:attrNameLst>
                                      </p:cBhvr>
                                      <p:to>
                                        <p:strVal val="visible"/>
                                      </p:to>
                                    </p:set>
                                    <p:animEffect transition="in" filter="fade">
                                      <p:cBhvr>
                                        <p:cTn id="14" dur="1000"/>
                                        <p:tgtEl>
                                          <p:spTgt spid="65539">
                                            <p:txEl>
                                              <p:pRg st="3" end="3"/>
                                            </p:txEl>
                                          </p:spTgt>
                                        </p:tgtEl>
                                      </p:cBhvr>
                                    </p:animEffect>
                                    <p:anim calcmode="lin" valueType="num">
                                      <p:cBhvr>
                                        <p:cTn id="15" dur="10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553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E43C3B1-836C-4A96-9B91-47DA3399C4A4}"/>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66563" name="Rectangle 3">
            <a:extLst>
              <a:ext uri="{FF2B5EF4-FFF2-40B4-BE49-F238E27FC236}">
                <a16:creationId xmlns:a16="http://schemas.microsoft.com/office/drawing/2014/main" id="{E0E6B2C1-7431-4DCC-8C4B-8FCF5734F00B}"/>
              </a:ext>
            </a:extLst>
          </p:cNvPr>
          <p:cNvSpPr>
            <a:spLocks noGrp="1" noChangeArrowheads="1"/>
          </p:cNvSpPr>
          <p:nvPr>
            <p:ph type="body" idx="1"/>
          </p:nvPr>
        </p:nvSpPr>
        <p:spPr>
          <a:xfrm>
            <a:off x="266700" y="1524000"/>
            <a:ext cx="8610600" cy="4656659"/>
          </a:xfrm>
        </p:spPr>
        <p:txBody>
          <a:bodyPr wrap="square">
            <a:spAutoFit/>
          </a:bodyPr>
          <a:lstStyle/>
          <a:p>
            <a:pPr eaLnBrk="1" hangingPunct="1">
              <a:lnSpc>
                <a:spcPct val="80000"/>
              </a:lnSpc>
              <a:defRPr/>
            </a:pPr>
            <a:r>
              <a:rPr lang="en-US" sz="2800" b="1" dirty="0"/>
              <a:t>THE GOOD FRUIT/BAD FRUIT TEST</a:t>
            </a:r>
          </a:p>
          <a:p>
            <a:pPr eaLnBrk="1" hangingPunct="1">
              <a:lnSpc>
                <a:spcPct val="80000"/>
              </a:lnSpc>
              <a:buFontTx/>
              <a:buNone/>
              <a:defRPr/>
            </a:pPr>
            <a:r>
              <a:rPr lang="en-US" sz="2000" b="1" dirty="0"/>
              <a:t>	</a:t>
            </a:r>
            <a:r>
              <a:rPr lang="en-US" sz="2400" dirty="0"/>
              <a:t>Any “prophet” practicing the deeds of the flesh is obviously a false prophet. However, Jesus said false prophets would not always be so obvious, but would come “in sheep’s clothing,” appearing as a member of the flock, as a brother or sister in Christ, or a teacher or preacher of truth.</a:t>
            </a:r>
          </a:p>
          <a:p>
            <a:pPr eaLnBrk="1" hangingPunct="1">
              <a:lnSpc>
                <a:spcPct val="80000"/>
              </a:lnSpc>
              <a:buFontTx/>
              <a:buNone/>
              <a:defRPr/>
            </a:pPr>
            <a:endParaRPr lang="en-US" sz="1100" b="1" dirty="0"/>
          </a:p>
          <a:p>
            <a:pPr algn="ctr" eaLnBrk="1" hangingPunct="1">
              <a:lnSpc>
                <a:spcPct val="80000"/>
              </a:lnSpc>
              <a:buFontTx/>
              <a:buNone/>
              <a:defRPr/>
            </a:pPr>
            <a:r>
              <a:rPr lang="en-US" sz="2000" b="1" i="1" dirty="0"/>
              <a:t>	</a:t>
            </a:r>
            <a:r>
              <a:rPr lang="en-US" sz="2800" i="1" dirty="0"/>
              <a:t>“For such men are false apostles, deceitful workers, disguising themselves as apostles of Christ. No wonder, for even Satan disguises himself as an angel of light. Therefore it is not surprising if his servants also disguise themselves as servants of righteousness, whose end will be according to their deeds.”</a:t>
            </a:r>
            <a:r>
              <a:rPr lang="en-US" sz="2800" dirty="0"/>
              <a:t> </a:t>
            </a:r>
            <a:r>
              <a:rPr lang="en-US" sz="2400" b="1" dirty="0">
                <a:solidFill>
                  <a:srgbClr val="FF0000"/>
                </a:solidFill>
              </a:rPr>
              <a:t>(2 Corinthians 11:13-15)</a:t>
            </a:r>
            <a:endParaRPr lang="en-US" sz="20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Effect transition="in" filter="fade">
                                      <p:cBhvr>
                                        <p:cTn id="7" dur="1000"/>
                                        <p:tgtEl>
                                          <p:spTgt spid="66563">
                                            <p:txEl>
                                              <p:pRg st="1" end="1"/>
                                            </p:txEl>
                                          </p:spTgt>
                                        </p:tgtEl>
                                      </p:cBhvr>
                                    </p:animEffect>
                                    <p:anim calcmode="lin" valueType="num">
                                      <p:cBhvr>
                                        <p:cTn id="8" dur="1000" fill="hold"/>
                                        <p:tgtEl>
                                          <p:spTgt spid="6656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656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6563">
                                            <p:txEl>
                                              <p:pRg st="3" end="3"/>
                                            </p:txEl>
                                          </p:spTgt>
                                        </p:tgtEl>
                                        <p:attrNameLst>
                                          <p:attrName>style.visibility</p:attrName>
                                        </p:attrNameLst>
                                      </p:cBhvr>
                                      <p:to>
                                        <p:strVal val="visible"/>
                                      </p:to>
                                    </p:set>
                                    <p:animEffect transition="in" filter="fade">
                                      <p:cBhvr>
                                        <p:cTn id="14" dur="1000"/>
                                        <p:tgtEl>
                                          <p:spTgt spid="66563">
                                            <p:txEl>
                                              <p:pRg st="3" end="3"/>
                                            </p:txEl>
                                          </p:spTgt>
                                        </p:tgtEl>
                                      </p:cBhvr>
                                    </p:animEffect>
                                    <p:anim calcmode="lin" valueType="num">
                                      <p:cBhvr>
                                        <p:cTn id="15" dur="1000" fill="hold"/>
                                        <p:tgtEl>
                                          <p:spTgt spid="6656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656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8FFDC35F-A6A2-4EF4-BAC8-033B101D6694}"/>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67587" name="Rectangle 3">
            <a:extLst>
              <a:ext uri="{FF2B5EF4-FFF2-40B4-BE49-F238E27FC236}">
                <a16:creationId xmlns:a16="http://schemas.microsoft.com/office/drawing/2014/main" id="{FFC0CC57-7126-4581-9550-188235E200C8}"/>
              </a:ext>
            </a:extLst>
          </p:cNvPr>
          <p:cNvSpPr>
            <a:spLocks noGrp="1" noChangeArrowheads="1"/>
          </p:cNvSpPr>
          <p:nvPr>
            <p:ph type="body" idx="1"/>
          </p:nvPr>
        </p:nvSpPr>
        <p:spPr>
          <a:xfrm>
            <a:off x="457200" y="1518077"/>
            <a:ext cx="8229600" cy="4995214"/>
          </a:xfrm>
        </p:spPr>
        <p:txBody>
          <a:bodyPr>
            <a:spAutoFit/>
          </a:bodyPr>
          <a:lstStyle/>
          <a:p>
            <a:pPr eaLnBrk="1" hangingPunct="1">
              <a:lnSpc>
                <a:spcPct val="80000"/>
              </a:lnSpc>
              <a:defRPr/>
            </a:pPr>
            <a:r>
              <a:rPr lang="en-US" sz="2800" b="1" dirty="0"/>
              <a:t>THE GOOD FRUIT/BAD FRUIT TEST</a:t>
            </a:r>
          </a:p>
          <a:p>
            <a:pPr eaLnBrk="1" hangingPunct="1">
              <a:lnSpc>
                <a:spcPct val="80000"/>
              </a:lnSpc>
              <a:buFontTx/>
              <a:buNone/>
              <a:defRPr/>
            </a:pPr>
            <a:r>
              <a:rPr lang="en-US" sz="2000" b="1" dirty="0"/>
              <a:t>	</a:t>
            </a:r>
            <a:r>
              <a:rPr lang="en-US" sz="2400" dirty="0"/>
              <a:t>It is worthy of note that in </a:t>
            </a:r>
            <a:r>
              <a:rPr lang="en-US" sz="2400" b="1" dirty="0">
                <a:solidFill>
                  <a:srgbClr val="FF0000"/>
                </a:solidFill>
              </a:rPr>
              <a:t>Matthew 7:21-23</a:t>
            </a:r>
            <a:r>
              <a:rPr lang="en-US" sz="2400" dirty="0"/>
              <a:t>, Jesus said that on judgment day there would be “many” who call him “Lord,” who will claim to have, “in His name,” </a:t>
            </a:r>
            <a:r>
              <a:rPr lang="en-US" sz="2400" b="1" dirty="0"/>
              <a:t>prophesied</a:t>
            </a:r>
            <a:r>
              <a:rPr lang="en-US" sz="2400" dirty="0"/>
              <a:t>, cast out demons, and performed many miracles. And He will declare to them,</a:t>
            </a:r>
          </a:p>
          <a:p>
            <a:pPr algn="ctr" eaLnBrk="1" hangingPunct="1">
              <a:lnSpc>
                <a:spcPct val="80000"/>
              </a:lnSpc>
              <a:buFontTx/>
              <a:buNone/>
              <a:defRPr/>
            </a:pPr>
            <a:r>
              <a:rPr lang="en-US" sz="2600" i="1" dirty="0"/>
              <a:t> “</a:t>
            </a:r>
            <a:r>
              <a:rPr lang="en-US" sz="2400" i="1" dirty="0"/>
              <a:t> </a:t>
            </a:r>
            <a:r>
              <a:rPr lang="en-US" sz="2400" dirty="0"/>
              <a:t>‘</a:t>
            </a:r>
            <a:r>
              <a:rPr lang="en-US" sz="2400" i="1" dirty="0"/>
              <a:t>I never knew you, depart from me, you who practice lawlessness.”</a:t>
            </a:r>
            <a:r>
              <a:rPr lang="en-US" sz="2400" dirty="0"/>
              <a:t> </a:t>
            </a:r>
            <a:r>
              <a:rPr lang="en-US" sz="2400" b="1" dirty="0">
                <a:solidFill>
                  <a:srgbClr val="FF0000"/>
                </a:solidFill>
              </a:rPr>
              <a:t>(Matthew 7:23)</a:t>
            </a:r>
          </a:p>
          <a:p>
            <a:pPr eaLnBrk="1" hangingPunct="1">
              <a:lnSpc>
                <a:spcPct val="80000"/>
              </a:lnSpc>
              <a:buFontTx/>
              <a:buNone/>
              <a:defRPr/>
            </a:pPr>
            <a:endParaRPr lang="en-US" sz="1100" dirty="0"/>
          </a:p>
          <a:p>
            <a:pPr eaLnBrk="1" hangingPunct="1">
              <a:lnSpc>
                <a:spcPct val="80000"/>
              </a:lnSpc>
              <a:buFontTx/>
              <a:buNone/>
              <a:defRPr/>
            </a:pPr>
            <a:r>
              <a:rPr lang="en-US" sz="2400" dirty="0"/>
              <a:t>	It’s not that He once knew them. He </a:t>
            </a:r>
            <a:r>
              <a:rPr lang="en-US" sz="2400" u="sng" dirty="0"/>
              <a:t>never</a:t>
            </a:r>
            <a:r>
              <a:rPr lang="en-US" sz="2400" dirty="0"/>
              <a:t> knew them. These were self-deceived souls who convinced themselves (and likely others) that they had supernatural powers by the authority of Jesus, when in reality they had neither His powers nor His authority. These people are alive and living in our world today, disguised as religious leaders.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7587">
                                            <p:txEl>
                                              <p:pRg st="1" end="1"/>
                                            </p:txEl>
                                          </p:spTgt>
                                        </p:tgtEl>
                                        <p:attrNameLst>
                                          <p:attrName>style.visibility</p:attrName>
                                        </p:attrNameLst>
                                      </p:cBhvr>
                                      <p:to>
                                        <p:strVal val="visible"/>
                                      </p:to>
                                    </p:set>
                                    <p:animEffect transition="in" filter="fade">
                                      <p:cBhvr>
                                        <p:cTn id="7" dur="1000"/>
                                        <p:tgtEl>
                                          <p:spTgt spid="67587">
                                            <p:txEl>
                                              <p:pRg st="1" end="1"/>
                                            </p:txEl>
                                          </p:spTgt>
                                        </p:tgtEl>
                                      </p:cBhvr>
                                    </p:animEffect>
                                    <p:anim calcmode="lin" valueType="num">
                                      <p:cBhvr>
                                        <p:cTn id="8" dur="1000" fill="hold"/>
                                        <p:tgtEl>
                                          <p:spTgt spid="6758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75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7587">
                                            <p:txEl>
                                              <p:pRg st="2" end="2"/>
                                            </p:txEl>
                                          </p:spTgt>
                                        </p:tgtEl>
                                        <p:attrNameLst>
                                          <p:attrName>style.visibility</p:attrName>
                                        </p:attrNameLst>
                                      </p:cBhvr>
                                      <p:to>
                                        <p:strVal val="visible"/>
                                      </p:to>
                                    </p:set>
                                    <p:animEffect transition="in" filter="fade">
                                      <p:cBhvr>
                                        <p:cTn id="14" dur="1000"/>
                                        <p:tgtEl>
                                          <p:spTgt spid="67587">
                                            <p:txEl>
                                              <p:pRg st="2" end="2"/>
                                            </p:txEl>
                                          </p:spTgt>
                                        </p:tgtEl>
                                      </p:cBhvr>
                                    </p:animEffect>
                                    <p:anim calcmode="lin" valueType="num">
                                      <p:cBhvr>
                                        <p:cTn id="15" dur="1000" fill="hold"/>
                                        <p:tgtEl>
                                          <p:spTgt spid="6758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758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7587">
                                            <p:txEl>
                                              <p:pRg st="4" end="4"/>
                                            </p:txEl>
                                          </p:spTgt>
                                        </p:tgtEl>
                                        <p:attrNameLst>
                                          <p:attrName>style.visibility</p:attrName>
                                        </p:attrNameLst>
                                      </p:cBhvr>
                                      <p:to>
                                        <p:strVal val="visible"/>
                                      </p:to>
                                    </p:set>
                                    <p:animEffect transition="in" filter="fade">
                                      <p:cBhvr>
                                        <p:cTn id="21" dur="1000"/>
                                        <p:tgtEl>
                                          <p:spTgt spid="67587">
                                            <p:txEl>
                                              <p:pRg st="4" end="4"/>
                                            </p:txEl>
                                          </p:spTgt>
                                        </p:tgtEl>
                                      </p:cBhvr>
                                    </p:animEffect>
                                    <p:anim calcmode="lin" valueType="num">
                                      <p:cBhvr>
                                        <p:cTn id="22" dur="1000" fill="hold"/>
                                        <p:tgtEl>
                                          <p:spTgt spid="6758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758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E85C72CC-F257-42DA-BC34-764C2BA9A2EC}"/>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68611" name="Rectangle 3">
            <a:extLst>
              <a:ext uri="{FF2B5EF4-FFF2-40B4-BE49-F238E27FC236}">
                <a16:creationId xmlns:a16="http://schemas.microsoft.com/office/drawing/2014/main" id="{BC0DB673-5777-4257-B361-67DADCC97ABE}"/>
              </a:ext>
            </a:extLst>
          </p:cNvPr>
          <p:cNvSpPr>
            <a:spLocks noGrp="1" noChangeArrowheads="1"/>
          </p:cNvSpPr>
          <p:nvPr>
            <p:ph type="body" idx="1"/>
          </p:nvPr>
        </p:nvSpPr>
        <p:spPr>
          <a:xfrm>
            <a:off x="228600" y="1464528"/>
            <a:ext cx="8686800" cy="4770537"/>
          </a:xfrm>
        </p:spPr>
        <p:txBody>
          <a:bodyPr wrap="square">
            <a:spAutoFit/>
          </a:bodyPr>
          <a:lstStyle/>
          <a:p>
            <a:pPr eaLnBrk="1" hangingPunct="1">
              <a:lnSpc>
                <a:spcPct val="90000"/>
              </a:lnSpc>
              <a:defRPr/>
            </a:pPr>
            <a:r>
              <a:rPr lang="en-US" sz="2800" b="1" dirty="0"/>
              <a:t>THE GOSPEL TEST</a:t>
            </a:r>
          </a:p>
          <a:p>
            <a:pPr eaLnBrk="1" hangingPunct="1">
              <a:lnSpc>
                <a:spcPct val="90000"/>
              </a:lnSpc>
              <a:buFontTx/>
              <a:buNone/>
              <a:defRPr/>
            </a:pPr>
            <a:r>
              <a:rPr lang="en-US" sz="2800" b="1" dirty="0"/>
              <a:t>	This test was revealed by God through Paul</a:t>
            </a:r>
          </a:p>
          <a:p>
            <a:pPr eaLnBrk="1" hangingPunct="1">
              <a:lnSpc>
                <a:spcPct val="90000"/>
              </a:lnSpc>
              <a:buFontTx/>
              <a:buNone/>
              <a:defRPr/>
            </a:pPr>
            <a:endParaRPr lang="en-US" sz="800" b="1" i="1" dirty="0"/>
          </a:p>
          <a:p>
            <a:pPr marL="457200" lvl="1" indent="0" algn="ctr" eaLnBrk="1" hangingPunct="1">
              <a:lnSpc>
                <a:spcPct val="90000"/>
              </a:lnSpc>
              <a:buNone/>
              <a:defRPr/>
            </a:pPr>
            <a:r>
              <a:rPr lang="en-US" sz="2600" i="1" dirty="0"/>
              <a:t>“I am amazed that you are so quickly deserting Him who called you by the grace of Christ, for a different gospel; which is really not another; only there are some who are disturbing you and want to distort the gospel of Christ. But even if we, or an angel from heaven, should preach to you a gospel contrary to what we have preached to you, he is to be accursed! As we have said before, so I say again now, if any man is preaching to you a gospel contrary to what you received, he is to be accursed!”</a:t>
            </a:r>
            <a:r>
              <a:rPr lang="en-US" sz="2600" dirty="0"/>
              <a:t> </a:t>
            </a:r>
            <a:r>
              <a:rPr lang="en-US" sz="2600" b="1" dirty="0">
                <a:solidFill>
                  <a:srgbClr val="FF0000"/>
                </a:solidFill>
              </a:rPr>
              <a:t>(Galatians 1:6-9)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1000"/>
                                        <p:tgtEl>
                                          <p:spTgt spid="68611">
                                            <p:txEl>
                                              <p:pRg st="0" end="0"/>
                                            </p:txEl>
                                          </p:spTgt>
                                        </p:tgtEl>
                                      </p:cBhvr>
                                    </p:animEffect>
                                    <p:anim calcmode="lin" valueType="num">
                                      <p:cBhvr>
                                        <p:cTn id="8" dur="1000" fill="hold"/>
                                        <p:tgtEl>
                                          <p:spTgt spid="686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86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8611">
                                            <p:txEl>
                                              <p:pRg st="1" end="1"/>
                                            </p:txEl>
                                          </p:spTgt>
                                        </p:tgtEl>
                                        <p:attrNameLst>
                                          <p:attrName>style.visibility</p:attrName>
                                        </p:attrNameLst>
                                      </p:cBhvr>
                                      <p:to>
                                        <p:strVal val="visible"/>
                                      </p:to>
                                    </p:set>
                                    <p:animEffect transition="in" filter="fade">
                                      <p:cBhvr>
                                        <p:cTn id="14" dur="1000"/>
                                        <p:tgtEl>
                                          <p:spTgt spid="68611">
                                            <p:txEl>
                                              <p:pRg st="1" end="1"/>
                                            </p:txEl>
                                          </p:spTgt>
                                        </p:tgtEl>
                                      </p:cBhvr>
                                    </p:animEffect>
                                    <p:anim calcmode="lin" valueType="num">
                                      <p:cBhvr>
                                        <p:cTn id="15" dur="1000" fill="hold"/>
                                        <p:tgtEl>
                                          <p:spTgt spid="6861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8611">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8611">
                                            <p:txEl>
                                              <p:pRg st="3" end="3"/>
                                            </p:txEl>
                                          </p:spTgt>
                                        </p:tgtEl>
                                        <p:attrNameLst>
                                          <p:attrName>style.visibility</p:attrName>
                                        </p:attrNameLst>
                                      </p:cBhvr>
                                      <p:to>
                                        <p:strVal val="visible"/>
                                      </p:to>
                                    </p:set>
                                    <p:animEffect transition="in" filter="fade">
                                      <p:cBhvr>
                                        <p:cTn id="19" dur="1000"/>
                                        <p:tgtEl>
                                          <p:spTgt spid="68611">
                                            <p:txEl>
                                              <p:pRg st="3" end="3"/>
                                            </p:txEl>
                                          </p:spTgt>
                                        </p:tgtEl>
                                      </p:cBhvr>
                                    </p:animEffect>
                                    <p:anim calcmode="lin" valueType="num">
                                      <p:cBhvr>
                                        <p:cTn id="20" dur="1000" fill="hold"/>
                                        <p:tgtEl>
                                          <p:spTgt spid="68611">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686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A3D3D9AE-CE15-4D82-9C87-3E010E36F621}"/>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0659" name="Rectangle 3">
            <a:extLst>
              <a:ext uri="{FF2B5EF4-FFF2-40B4-BE49-F238E27FC236}">
                <a16:creationId xmlns:a16="http://schemas.microsoft.com/office/drawing/2014/main" id="{C67F19FA-2CC5-4864-AF34-B2ABA474066E}"/>
              </a:ext>
            </a:extLst>
          </p:cNvPr>
          <p:cNvSpPr>
            <a:spLocks noGrp="1" noChangeArrowheads="1"/>
          </p:cNvSpPr>
          <p:nvPr>
            <p:ph type="body" idx="1"/>
          </p:nvPr>
        </p:nvSpPr>
        <p:spPr>
          <a:xfrm>
            <a:off x="457200" y="1368425"/>
            <a:ext cx="8229600" cy="5466112"/>
          </a:xfrm>
        </p:spPr>
        <p:txBody>
          <a:bodyPr>
            <a:spAutoFit/>
          </a:bodyPr>
          <a:lstStyle/>
          <a:p>
            <a:pPr eaLnBrk="1" hangingPunct="1">
              <a:lnSpc>
                <a:spcPct val="80000"/>
              </a:lnSpc>
              <a:defRPr/>
            </a:pPr>
            <a:r>
              <a:rPr lang="en-US" sz="2800" b="1" dirty="0"/>
              <a:t>THE GOSPEL TEST</a:t>
            </a:r>
          </a:p>
          <a:p>
            <a:pPr marL="0" indent="0" eaLnBrk="1" hangingPunct="1">
              <a:lnSpc>
                <a:spcPct val="80000"/>
              </a:lnSpc>
              <a:buFontTx/>
              <a:buNone/>
              <a:defRPr/>
            </a:pPr>
            <a:endParaRPr lang="en-US" sz="800" b="1" dirty="0"/>
          </a:p>
          <a:p>
            <a:pPr eaLnBrk="1" hangingPunct="1">
              <a:lnSpc>
                <a:spcPct val="80000"/>
              </a:lnSpc>
              <a:buFontTx/>
              <a:buNone/>
              <a:defRPr/>
            </a:pPr>
            <a:r>
              <a:rPr lang="en-US" sz="2000" b="1" dirty="0"/>
              <a:t>	</a:t>
            </a:r>
            <a:r>
              <a:rPr lang="en-US" sz="2600" dirty="0"/>
              <a:t>According to the apostle Paul, anyone who teaches a different gospel than what was taught by the apostles of Christ is not to be believed. He even goes so far as to say, </a:t>
            </a:r>
            <a:r>
              <a:rPr lang="en-US" sz="2600" i="1" dirty="0"/>
              <a:t>“even if we </a:t>
            </a:r>
            <a:r>
              <a:rPr lang="en-US" sz="2600" dirty="0"/>
              <a:t>(someone claiming to be an apostle) </a:t>
            </a:r>
            <a:r>
              <a:rPr lang="en-US" sz="2600" i="1" dirty="0"/>
              <a:t>or an angel from heaven” </a:t>
            </a:r>
            <a:r>
              <a:rPr lang="en-US" sz="2600" dirty="0"/>
              <a:t>preaches a different gospel than they had already received, </a:t>
            </a:r>
            <a:r>
              <a:rPr lang="en-US" sz="2600" i="1" dirty="0"/>
              <a:t>“he is to be accursed.”</a:t>
            </a:r>
          </a:p>
          <a:p>
            <a:pPr eaLnBrk="1" hangingPunct="1">
              <a:lnSpc>
                <a:spcPct val="80000"/>
              </a:lnSpc>
              <a:buFontTx/>
              <a:buNone/>
              <a:defRPr/>
            </a:pPr>
            <a:endParaRPr lang="en-US" sz="2600" i="1" dirty="0"/>
          </a:p>
          <a:p>
            <a:pPr eaLnBrk="1" hangingPunct="1">
              <a:lnSpc>
                <a:spcPct val="80000"/>
              </a:lnSpc>
              <a:buFontTx/>
              <a:buNone/>
              <a:defRPr/>
            </a:pPr>
            <a:r>
              <a:rPr lang="en-US" sz="2600" i="1" dirty="0"/>
              <a:t>	</a:t>
            </a:r>
            <a:r>
              <a:rPr lang="en-US" sz="2600" dirty="0"/>
              <a:t>We know that Paul taught the same thing “</a:t>
            </a:r>
            <a:r>
              <a:rPr lang="en-US" sz="2600" i="1" dirty="0"/>
              <a:t>everywhere in every church” </a:t>
            </a:r>
            <a:r>
              <a:rPr lang="en-US" sz="2600" b="1" dirty="0">
                <a:solidFill>
                  <a:srgbClr val="FF0000"/>
                </a:solidFill>
              </a:rPr>
              <a:t>(1 Corinthians 4:17)</a:t>
            </a:r>
            <a:r>
              <a:rPr lang="en-US" sz="2600" i="1" dirty="0"/>
              <a:t>, </a:t>
            </a:r>
            <a:r>
              <a:rPr lang="en-US" sz="2600" dirty="0"/>
              <a:t>therefore it is the gospel of Jesus Christ revealed to His church by His apostles and prophets that is the final standard by which to test the words spoken by men, women, or even angels.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659">
                                            <p:txEl>
                                              <p:pRg st="2" end="2"/>
                                            </p:txEl>
                                          </p:spTgt>
                                        </p:tgtEl>
                                        <p:attrNameLst>
                                          <p:attrName>style.visibility</p:attrName>
                                        </p:attrNameLst>
                                      </p:cBhvr>
                                      <p:to>
                                        <p:strVal val="visible"/>
                                      </p:to>
                                    </p:set>
                                    <p:animEffect transition="in" filter="fade">
                                      <p:cBhvr>
                                        <p:cTn id="7" dur="1000"/>
                                        <p:tgtEl>
                                          <p:spTgt spid="70659">
                                            <p:txEl>
                                              <p:pRg st="2" end="2"/>
                                            </p:txEl>
                                          </p:spTgt>
                                        </p:tgtEl>
                                      </p:cBhvr>
                                    </p:animEffect>
                                    <p:anim calcmode="lin" valueType="num">
                                      <p:cBhvr>
                                        <p:cTn id="8" dur="1000" fill="hold"/>
                                        <p:tgtEl>
                                          <p:spTgt spid="7065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06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0659">
                                            <p:txEl>
                                              <p:pRg st="4" end="4"/>
                                            </p:txEl>
                                          </p:spTgt>
                                        </p:tgtEl>
                                        <p:attrNameLst>
                                          <p:attrName>style.visibility</p:attrName>
                                        </p:attrNameLst>
                                      </p:cBhvr>
                                      <p:to>
                                        <p:strVal val="visible"/>
                                      </p:to>
                                    </p:set>
                                    <p:animEffect transition="in" filter="fade">
                                      <p:cBhvr>
                                        <p:cTn id="14" dur="1000"/>
                                        <p:tgtEl>
                                          <p:spTgt spid="70659">
                                            <p:txEl>
                                              <p:pRg st="4" end="4"/>
                                            </p:txEl>
                                          </p:spTgt>
                                        </p:tgtEl>
                                      </p:cBhvr>
                                    </p:animEffect>
                                    <p:anim calcmode="lin" valueType="num">
                                      <p:cBhvr>
                                        <p:cTn id="15" dur="1000" fill="hold"/>
                                        <p:tgtEl>
                                          <p:spTgt spid="7065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065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66183DCC-80FB-45A7-8ED0-909DEC24E0E5}"/>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1683" name="Rectangle 3">
            <a:extLst>
              <a:ext uri="{FF2B5EF4-FFF2-40B4-BE49-F238E27FC236}">
                <a16:creationId xmlns:a16="http://schemas.microsoft.com/office/drawing/2014/main" id="{6B0413E5-FDE7-49C0-BE1E-70E1909628B4}"/>
              </a:ext>
            </a:extLst>
          </p:cNvPr>
          <p:cNvSpPr>
            <a:spLocks noGrp="1" noChangeArrowheads="1"/>
          </p:cNvSpPr>
          <p:nvPr>
            <p:ph type="body" idx="1"/>
          </p:nvPr>
        </p:nvSpPr>
        <p:spPr>
          <a:xfrm>
            <a:off x="457200" y="1530018"/>
            <a:ext cx="8229600" cy="3797963"/>
          </a:xfrm>
        </p:spPr>
        <p:txBody>
          <a:bodyPr>
            <a:spAutoFit/>
          </a:bodyPr>
          <a:lstStyle/>
          <a:p>
            <a:pPr eaLnBrk="1" hangingPunct="1">
              <a:lnSpc>
                <a:spcPct val="80000"/>
              </a:lnSpc>
              <a:defRPr/>
            </a:pPr>
            <a:r>
              <a:rPr lang="en-US" sz="2800" b="1" dirty="0"/>
              <a:t>THE GOSPEL TEST</a:t>
            </a:r>
          </a:p>
          <a:p>
            <a:pPr eaLnBrk="1" hangingPunct="1">
              <a:lnSpc>
                <a:spcPct val="80000"/>
              </a:lnSpc>
              <a:defRPr/>
            </a:pPr>
            <a:endParaRPr lang="en-US" sz="1200" b="1" dirty="0"/>
          </a:p>
          <a:p>
            <a:pPr eaLnBrk="1" hangingPunct="1">
              <a:lnSpc>
                <a:spcPct val="80000"/>
              </a:lnSpc>
              <a:buFontTx/>
              <a:buNone/>
              <a:defRPr/>
            </a:pPr>
            <a:r>
              <a:rPr lang="en-US" sz="2800" b="1" i="1" dirty="0"/>
              <a:t>	</a:t>
            </a:r>
            <a:r>
              <a:rPr lang="en-US" sz="2800" dirty="0"/>
              <a:t>This test is fully supported by the promise Jesus made to His chosen apostles that the Holy Spirit would guide them into </a:t>
            </a:r>
            <a:r>
              <a:rPr lang="en-US" sz="2800" u="sng" dirty="0"/>
              <a:t>all the truth</a:t>
            </a:r>
            <a:r>
              <a:rPr lang="en-US" sz="2800" dirty="0"/>
              <a:t>.</a:t>
            </a:r>
          </a:p>
          <a:p>
            <a:pPr eaLnBrk="1" hangingPunct="1">
              <a:lnSpc>
                <a:spcPct val="80000"/>
              </a:lnSpc>
              <a:buFontTx/>
              <a:buNone/>
              <a:defRPr/>
            </a:pPr>
            <a:endParaRPr lang="en-US" sz="1600" i="1" dirty="0"/>
          </a:p>
          <a:p>
            <a:pPr marL="457200" lvl="1" indent="0" algn="ctr" eaLnBrk="1" hangingPunct="1">
              <a:lnSpc>
                <a:spcPct val="80000"/>
              </a:lnSpc>
              <a:buNone/>
              <a:defRPr/>
            </a:pPr>
            <a:r>
              <a:rPr lang="en-US" i="1" dirty="0"/>
              <a:t>“But when He, the Spirit of truth, comes, He will guide you into all the truth; for He will not speak on His own initiative, but whatever He hears, He will speak; and He will disclose to you what is to come.” </a:t>
            </a:r>
            <a:r>
              <a:rPr lang="en-US" b="1" dirty="0">
                <a:solidFill>
                  <a:srgbClr val="FF0000"/>
                </a:solidFill>
              </a:rPr>
              <a:t>(John 16:13)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683">
                                            <p:txEl>
                                              <p:pRg st="2" end="2"/>
                                            </p:txEl>
                                          </p:spTgt>
                                        </p:tgtEl>
                                        <p:attrNameLst>
                                          <p:attrName>style.visibility</p:attrName>
                                        </p:attrNameLst>
                                      </p:cBhvr>
                                      <p:to>
                                        <p:strVal val="visible"/>
                                      </p:to>
                                    </p:set>
                                    <p:animEffect transition="in" filter="fade">
                                      <p:cBhvr>
                                        <p:cTn id="7" dur="1000"/>
                                        <p:tgtEl>
                                          <p:spTgt spid="71683">
                                            <p:txEl>
                                              <p:pRg st="2" end="2"/>
                                            </p:txEl>
                                          </p:spTgt>
                                        </p:tgtEl>
                                      </p:cBhvr>
                                    </p:animEffect>
                                    <p:anim calcmode="lin" valueType="num">
                                      <p:cBhvr>
                                        <p:cTn id="8" dur="1000" fill="hold"/>
                                        <p:tgtEl>
                                          <p:spTgt spid="7168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68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1683">
                                            <p:txEl>
                                              <p:pRg st="4" end="4"/>
                                            </p:txEl>
                                          </p:spTgt>
                                        </p:tgtEl>
                                        <p:attrNameLst>
                                          <p:attrName>style.visibility</p:attrName>
                                        </p:attrNameLst>
                                      </p:cBhvr>
                                      <p:to>
                                        <p:strVal val="visible"/>
                                      </p:to>
                                    </p:set>
                                    <p:animEffect transition="in" filter="fade">
                                      <p:cBhvr>
                                        <p:cTn id="12" dur="1000"/>
                                        <p:tgtEl>
                                          <p:spTgt spid="71683">
                                            <p:txEl>
                                              <p:pRg st="4" end="4"/>
                                            </p:txEl>
                                          </p:spTgt>
                                        </p:tgtEl>
                                      </p:cBhvr>
                                    </p:animEffect>
                                    <p:anim calcmode="lin" valueType="num">
                                      <p:cBhvr>
                                        <p:cTn id="13" dur="1000" fill="hold"/>
                                        <p:tgtEl>
                                          <p:spTgt spid="7168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7168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F040A-9C27-7DA5-F4A5-CB8B6943B75E}"/>
            </a:ext>
          </a:extLst>
        </p:cNvPr>
        <p:cNvGrpSpPr/>
        <p:nvPr/>
      </p:nvGrpSpPr>
      <p:grpSpPr>
        <a:xfrm>
          <a:off x="0" y="0"/>
          <a:ext cx="0" cy="0"/>
          <a:chOff x="0" y="0"/>
          <a:chExt cx="0" cy="0"/>
        </a:xfrm>
      </p:grpSpPr>
      <p:sp>
        <p:nvSpPr>
          <p:cNvPr id="71682" name="Rectangle 2">
            <a:extLst>
              <a:ext uri="{FF2B5EF4-FFF2-40B4-BE49-F238E27FC236}">
                <a16:creationId xmlns:a16="http://schemas.microsoft.com/office/drawing/2014/main" id="{3107B355-AE85-F88C-EE5A-1FAEEA497D9F}"/>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1683" name="Rectangle 3">
            <a:extLst>
              <a:ext uri="{FF2B5EF4-FFF2-40B4-BE49-F238E27FC236}">
                <a16:creationId xmlns:a16="http://schemas.microsoft.com/office/drawing/2014/main" id="{E0DAEDD3-1079-CA5A-1043-C217EBF1ABAC}"/>
              </a:ext>
            </a:extLst>
          </p:cNvPr>
          <p:cNvSpPr>
            <a:spLocks noGrp="1" noChangeArrowheads="1"/>
          </p:cNvSpPr>
          <p:nvPr>
            <p:ph type="body" idx="1"/>
          </p:nvPr>
        </p:nvSpPr>
        <p:spPr>
          <a:xfrm>
            <a:off x="152400" y="1468922"/>
            <a:ext cx="8839200" cy="5235279"/>
          </a:xfrm>
        </p:spPr>
        <p:txBody>
          <a:bodyPr wrap="square">
            <a:spAutoFit/>
          </a:bodyPr>
          <a:lstStyle/>
          <a:p>
            <a:pPr eaLnBrk="1" hangingPunct="1">
              <a:lnSpc>
                <a:spcPct val="80000"/>
              </a:lnSpc>
              <a:defRPr/>
            </a:pPr>
            <a:r>
              <a:rPr lang="en-US" sz="2800" b="1" dirty="0"/>
              <a:t>THE GOSPEL TEST</a:t>
            </a:r>
          </a:p>
          <a:p>
            <a:pPr eaLnBrk="1" hangingPunct="1">
              <a:lnSpc>
                <a:spcPct val="80000"/>
              </a:lnSpc>
              <a:defRPr/>
            </a:pPr>
            <a:endParaRPr lang="en-US" sz="1200" b="1" dirty="0"/>
          </a:p>
          <a:p>
            <a:pPr eaLnBrk="1" hangingPunct="1">
              <a:lnSpc>
                <a:spcPct val="80000"/>
              </a:lnSpc>
              <a:buFontTx/>
              <a:buNone/>
              <a:defRPr/>
            </a:pPr>
            <a:r>
              <a:rPr lang="en-US" sz="2800" b="1" i="1" dirty="0"/>
              <a:t>	</a:t>
            </a:r>
            <a:r>
              <a:rPr lang="en-US" sz="2800" dirty="0"/>
              <a:t>This test is fully supported by the </a:t>
            </a:r>
            <a:r>
              <a:rPr lang="en-US" sz="2800" b="1" dirty="0"/>
              <a:t>promise</a:t>
            </a:r>
            <a:r>
              <a:rPr lang="en-US" sz="2800" dirty="0"/>
              <a:t> Jesus made to His chosen apostles that the Holy Spirit would </a:t>
            </a:r>
            <a:r>
              <a:rPr lang="en-US" sz="2800" i="1" dirty="0"/>
              <a:t>“teach you all things and bring to your remembrance all that I said to you.”</a:t>
            </a:r>
          </a:p>
          <a:p>
            <a:pPr eaLnBrk="1" hangingPunct="1">
              <a:lnSpc>
                <a:spcPct val="80000"/>
              </a:lnSpc>
              <a:buFontTx/>
              <a:buNone/>
              <a:defRPr/>
            </a:pPr>
            <a:endParaRPr lang="en-US" sz="1000" i="1" dirty="0"/>
          </a:p>
          <a:p>
            <a:pPr marL="457200" lvl="1" indent="0" algn="ctr" eaLnBrk="1" hangingPunct="1">
              <a:buNone/>
              <a:defRPr/>
            </a:pPr>
            <a:r>
              <a:rPr lang="en-US" sz="2500" i="1" dirty="0"/>
              <a:t>“But the Helper, the Holy Spirit, whom the Father will send in My name, He will teach you </a:t>
            </a:r>
            <a:r>
              <a:rPr lang="en-US" sz="2500" b="1" i="1" dirty="0"/>
              <a:t>all things</a:t>
            </a:r>
            <a:r>
              <a:rPr lang="en-US" sz="2500" i="1" dirty="0"/>
              <a:t>, and bring to your remembrance </a:t>
            </a:r>
            <a:r>
              <a:rPr lang="en-US" sz="2500" b="1" i="1" dirty="0"/>
              <a:t>all that I said </a:t>
            </a:r>
            <a:r>
              <a:rPr lang="en-US" sz="2500" i="1" dirty="0"/>
              <a:t>to you.” </a:t>
            </a:r>
            <a:br>
              <a:rPr lang="en-US" sz="2500" i="1" dirty="0"/>
            </a:br>
            <a:r>
              <a:rPr lang="en-US" sz="2500" b="1" dirty="0">
                <a:solidFill>
                  <a:srgbClr val="FF0000"/>
                </a:solidFill>
              </a:rPr>
              <a:t>(John 14:26)</a:t>
            </a:r>
          </a:p>
          <a:p>
            <a:pPr marL="457200" lvl="1" indent="0" algn="ctr" eaLnBrk="1" hangingPunct="1">
              <a:lnSpc>
                <a:spcPct val="100000"/>
              </a:lnSpc>
              <a:buNone/>
              <a:defRPr/>
            </a:pPr>
            <a:endParaRPr lang="en-US" sz="800" i="1" dirty="0"/>
          </a:p>
          <a:p>
            <a:pPr marL="457200" lvl="1" indent="0" algn="ctr" eaLnBrk="1" hangingPunct="1">
              <a:lnSpc>
                <a:spcPct val="100000"/>
              </a:lnSpc>
              <a:buNone/>
              <a:defRPr/>
            </a:pPr>
            <a:r>
              <a:rPr lang="en-US" sz="2500" i="1" dirty="0"/>
              <a:t>“And behold, I am sending forth the </a:t>
            </a:r>
            <a:r>
              <a:rPr lang="en-US" sz="2500" b="1" i="1" dirty="0"/>
              <a:t>promise</a:t>
            </a:r>
            <a:r>
              <a:rPr lang="en-US" sz="2500" i="1" dirty="0"/>
              <a:t> of My Father upon you; but you are to stay in the city until you are clothed with power from on high.” </a:t>
            </a:r>
            <a:r>
              <a:rPr lang="en-US" sz="2500" b="1" dirty="0">
                <a:solidFill>
                  <a:srgbClr val="FF0000"/>
                </a:solidFill>
              </a:rPr>
              <a:t>(Luke 24:49)</a:t>
            </a:r>
          </a:p>
        </p:txBody>
      </p:sp>
    </p:spTree>
    <p:extLst>
      <p:ext uri="{BB962C8B-B14F-4D97-AF65-F5344CB8AC3E}">
        <p14:creationId xmlns:p14="http://schemas.microsoft.com/office/powerpoint/2010/main" val="323728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683">
                                            <p:txEl>
                                              <p:pRg st="2" end="2"/>
                                            </p:txEl>
                                          </p:spTgt>
                                        </p:tgtEl>
                                        <p:attrNameLst>
                                          <p:attrName>style.visibility</p:attrName>
                                        </p:attrNameLst>
                                      </p:cBhvr>
                                      <p:to>
                                        <p:strVal val="visible"/>
                                      </p:to>
                                    </p:set>
                                    <p:animEffect transition="in" filter="fade">
                                      <p:cBhvr>
                                        <p:cTn id="7" dur="1000"/>
                                        <p:tgtEl>
                                          <p:spTgt spid="71683">
                                            <p:txEl>
                                              <p:pRg st="2" end="2"/>
                                            </p:txEl>
                                          </p:spTgt>
                                        </p:tgtEl>
                                      </p:cBhvr>
                                    </p:animEffect>
                                    <p:anim calcmode="lin" valueType="num">
                                      <p:cBhvr>
                                        <p:cTn id="8" dur="1000" fill="hold"/>
                                        <p:tgtEl>
                                          <p:spTgt spid="7168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16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683">
                                            <p:txEl>
                                              <p:pRg st="4" end="4"/>
                                            </p:txEl>
                                          </p:spTgt>
                                        </p:tgtEl>
                                        <p:attrNameLst>
                                          <p:attrName>style.visibility</p:attrName>
                                        </p:attrNameLst>
                                      </p:cBhvr>
                                      <p:to>
                                        <p:strVal val="visible"/>
                                      </p:to>
                                    </p:set>
                                    <p:animEffect transition="in" filter="fade">
                                      <p:cBhvr>
                                        <p:cTn id="14" dur="1000"/>
                                        <p:tgtEl>
                                          <p:spTgt spid="71683">
                                            <p:txEl>
                                              <p:pRg st="4" end="4"/>
                                            </p:txEl>
                                          </p:spTgt>
                                        </p:tgtEl>
                                      </p:cBhvr>
                                    </p:animEffect>
                                    <p:anim calcmode="lin" valueType="num">
                                      <p:cBhvr>
                                        <p:cTn id="15" dur="1000" fill="hold"/>
                                        <p:tgtEl>
                                          <p:spTgt spid="7168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168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683">
                                            <p:txEl>
                                              <p:pRg st="6" end="6"/>
                                            </p:txEl>
                                          </p:spTgt>
                                        </p:tgtEl>
                                        <p:attrNameLst>
                                          <p:attrName>style.visibility</p:attrName>
                                        </p:attrNameLst>
                                      </p:cBhvr>
                                      <p:to>
                                        <p:strVal val="visible"/>
                                      </p:to>
                                    </p:set>
                                    <p:animEffect transition="in" filter="fade">
                                      <p:cBhvr>
                                        <p:cTn id="21" dur="1000"/>
                                        <p:tgtEl>
                                          <p:spTgt spid="71683">
                                            <p:txEl>
                                              <p:pRg st="6" end="6"/>
                                            </p:txEl>
                                          </p:spTgt>
                                        </p:tgtEl>
                                      </p:cBhvr>
                                    </p:animEffect>
                                    <p:anim calcmode="lin" valueType="num">
                                      <p:cBhvr>
                                        <p:cTn id="22" dur="1000" fill="hold"/>
                                        <p:tgtEl>
                                          <p:spTgt spid="7168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7168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C3EE904E-DD50-4EBC-AA11-818432893139}"/>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2707" name="Rectangle 3">
            <a:extLst>
              <a:ext uri="{FF2B5EF4-FFF2-40B4-BE49-F238E27FC236}">
                <a16:creationId xmlns:a16="http://schemas.microsoft.com/office/drawing/2014/main" id="{C5DAB6AB-6F30-4562-A5C1-EE5686D07925}"/>
              </a:ext>
            </a:extLst>
          </p:cNvPr>
          <p:cNvSpPr>
            <a:spLocks noGrp="1" noChangeArrowheads="1"/>
          </p:cNvSpPr>
          <p:nvPr>
            <p:ph type="body" idx="1"/>
          </p:nvPr>
        </p:nvSpPr>
        <p:spPr>
          <a:xfrm>
            <a:off x="457200" y="1447800"/>
            <a:ext cx="8229600" cy="4481513"/>
          </a:xfrm>
        </p:spPr>
        <p:txBody>
          <a:bodyPr>
            <a:spAutoFit/>
          </a:bodyPr>
          <a:lstStyle/>
          <a:p>
            <a:pPr eaLnBrk="1" hangingPunct="1">
              <a:lnSpc>
                <a:spcPct val="90000"/>
              </a:lnSpc>
              <a:defRPr/>
            </a:pPr>
            <a:r>
              <a:rPr lang="en-US" sz="2800" b="1" dirty="0"/>
              <a:t>THE GOSPEL TEST</a:t>
            </a:r>
          </a:p>
          <a:p>
            <a:pPr eaLnBrk="1" hangingPunct="1">
              <a:lnSpc>
                <a:spcPct val="90000"/>
              </a:lnSpc>
              <a:defRPr/>
            </a:pPr>
            <a:endParaRPr lang="en-US" sz="900" b="1" dirty="0"/>
          </a:p>
          <a:p>
            <a:pPr eaLnBrk="1" hangingPunct="1">
              <a:lnSpc>
                <a:spcPct val="90000"/>
              </a:lnSpc>
              <a:buFontTx/>
              <a:buNone/>
              <a:defRPr/>
            </a:pPr>
            <a:r>
              <a:rPr lang="en-US" sz="2400" b="1" i="1" dirty="0"/>
              <a:t>	</a:t>
            </a:r>
            <a:r>
              <a:rPr lang="en-US" sz="2800" dirty="0"/>
              <a:t>This test is supported by the Hebrew writer, comparing God’s previous system of revelation to His final system of revelation, His Son.</a:t>
            </a:r>
          </a:p>
          <a:p>
            <a:pPr eaLnBrk="1" hangingPunct="1">
              <a:lnSpc>
                <a:spcPct val="90000"/>
              </a:lnSpc>
              <a:buFontTx/>
              <a:buNone/>
              <a:defRPr/>
            </a:pPr>
            <a:endParaRPr lang="en-US" sz="1100" dirty="0"/>
          </a:p>
          <a:p>
            <a:pPr marL="457200" lvl="1" indent="0" algn="ctr" eaLnBrk="1" hangingPunct="1">
              <a:lnSpc>
                <a:spcPct val="90000"/>
              </a:lnSpc>
              <a:buNone/>
              <a:defRPr/>
            </a:pPr>
            <a:r>
              <a:rPr lang="en-US" i="1" dirty="0"/>
              <a:t>“God, after He spoke long ago to the fathers in the prophets in many portions and in many ways, in these last days has spoken to us in His Son, whom He appointed heir of all things, through whom also He made the world.” </a:t>
            </a:r>
            <a:r>
              <a:rPr lang="en-US" b="1" dirty="0">
                <a:solidFill>
                  <a:srgbClr val="FF0000"/>
                </a:solidFill>
              </a:rPr>
              <a:t>(Hebrews 1:1-2)</a:t>
            </a:r>
            <a:endParaRPr lang="en-US" sz="2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2707">
                                            <p:txEl>
                                              <p:pRg st="2" end="2"/>
                                            </p:txEl>
                                          </p:spTgt>
                                        </p:tgtEl>
                                        <p:attrNameLst>
                                          <p:attrName>style.visibility</p:attrName>
                                        </p:attrNameLst>
                                      </p:cBhvr>
                                      <p:to>
                                        <p:strVal val="visible"/>
                                      </p:to>
                                    </p:set>
                                    <p:animEffect transition="in" filter="fade">
                                      <p:cBhvr>
                                        <p:cTn id="7" dur="1000"/>
                                        <p:tgtEl>
                                          <p:spTgt spid="72707">
                                            <p:txEl>
                                              <p:pRg st="2" end="2"/>
                                            </p:txEl>
                                          </p:spTgt>
                                        </p:tgtEl>
                                      </p:cBhvr>
                                    </p:animEffect>
                                    <p:anim calcmode="lin" valueType="num">
                                      <p:cBhvr>
                                        <p:cTn id="8" dur="10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27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2707">
                                            <p:txEl>
                                              <p:pRg st="4" end="4"/>
                                            </p:txEl>
                                          </p:spTgt>
                                        </p:tgtEl>
                                        <p:attrNameLst>
                                          <p:attrName>style.visibility</p:attrName>
                                        </p:attrNameLst>
                                      </p:cBhvr>
                                      <p:to>
                                        <p:strVal val="visible"/>
                                      </p:to>
                                    </p:set>
                                    <p:animEffect transition="in" filter="fade">
                                      <p:cBhvr>
                                        <p:cTn id="14" dur="1000"/>
                                        <p:tgtEl>
                                          <p:spTgt spid="72707">
                                            <p:txEl>
                                              <p:pRg st="4" end="4"/>
                                            </p:txEl>
                                          </p:spTgt>
                                        </p:tgtEl>
                                      </p:cBhvr>
                                    </p:animEffect>
                                    <p:anim calcmode="lin" valueType="num">
                                      <p:cBhvr>
                                        <p:cTn id="15" dur="10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270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9BE5CEF1-2AC9-4B5B-B4D0-99D3795BAB46}"/>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3731" name="Rectangle 3">
            <a:extLst>
              <a:ext uri="{FF2B5EF4-FFF2-40B4-BE49-F238E27FC236}">
                <a16:creationId xmlns:a16="http://schemas.microsoft.com/office/drawing/2014/main" id="{13F3118C-4997-481A-9595-FAB287D3A8BE}"/>
              </a:ext>
            </a:extLst>
          </p:cNvPr>
          <p:cNvSpPr>
            <a:spLocks noGrp="1" noChangeArrowheads="1"/>
          </p:cNvSpPr>
          <p:nvPr>
            <p:ph type="body" idx="1"/>
          </p:nvPr>
        </p:nvSpPr>
        <p:spPr>
          <a:xfrm>
            <a:off x="381000" y="1524000"/>
            <a:ext cx="8382000" cy="4573560"/>
          </a:xfrm>
        </p:spPr>
        <p:txBody>
          <a:bodyPr wrap="square">
            <a:spAutoFit/>
          </a:bodyPr>
          <a:lstStyle/>
          <a:p>
            <a:pPr eaLnBrk="1" hangingPunct="1">
              <a:lnSpc>
                <a:spcPct val="80000"/>
              </a:lnSpc>
              <a:defRPr/>
            </a:pPr>
            <a:r>
              <a:rPr lang="en-US" sz="2800" b="1" dirty="0"/>
              <a:t>THE GOSPEL TEST</a:t>
            </a:r>
          </a:p>
          <a:p>
            <a:pPr marL="0" indent="0" eaLnBrk="1" hangingPunct="1">
              <a:lnSpc>
                <a:spcPct val="80000"/>
              </a:lnSpc>
              <a:buFontTx/>
              <a:buNone/>
              <a:defRPr/>
            </a:pPr>
            <a:r>
              <a:rPr lang="en-US" sz="2800" dirty="0"/>
              <a:t>God’s Son Jesus appointed His chosen apostles to continue His work of revealing God’s word, after they received the power of the Holy Spirit.</a:t>
            </a:r>
          </a:p>
          <a:p>
            <a:pPr marL="0" indent="0" eaLnBrk="1" hangingPunct="1">
              <a:lnSpc>
                <a:spcPct val="80000"/>
              </a:lnSpc>
              <a:buFontTx/>
              <a:buNone/>
              <a:defRPr/>
            </a:pPr>
            <a:endParaRPr lang="en-US" sz="1400" i="1" dirty="0"/>
          </a:p>
          <a:p>
            <a:pPr marL="457200" lvl="1" indent="0" algn="ctr" eaLnBrk="1" hangingPunct="1">
              <a:lnSpc>
                <a:spcPct val="80000"/>
              </a:lnSpc>
              <a:buNone/>
              <a:defRPr/>
            </a:pPr>
            <a:r>
              <a:rPr lang="en-US" sz="2600" i="1" dirty="0"/>
              <a:t>“… but you will receive power when the Holy Spirit has come upon you; and you shall be My witnesses both in Jerusalem, and in all Judea and Samaria, and even to the remotest part of the earth.”</a:t>
            </a:r>
            <a:r>
              <a:rPr lang="en-US" sz="2600" dirty="0"/>
              <a:t> </a:t>
            </a:r>
            <a:r>
              <a:rPr lang="en-US" sz="2600" b="1" dirty="0">
                <a:solidFill>
                  <a:srgbClr val="FF0000"/>
                </a:solidFill>
              </a:rPr>
              <a:t>(Acts 1:8)</a:t>
            </a:r>
          </a:p>
          <a:p>
            <a:pPr marL="457200" lvl="1" indent="0" eaLnBrk="1" hangingPunct="1">
              <a:lnSpc>
                <a:spcPct val="80000"/>
              </a:lnSpc>
              <a:buFont typeface="Tahoma" panose="020B0604030504040204" pitchFamily="34" charset="0"/>
              <a:buNone/>
              <a:defRPr/>
            </a:pPr>
            <a:endParaRPr lang="en-US" sz="2600" dirty="0"/>
          </a:p>
          <a:p>
            <a:pPr marL="457200" lvl="1" indent="0" algn="ctr" eaLnBrk="1" hangingPunct="1">
              <a:lnSpc>
                <a:spcPct val="80000"/>
              </a:lnSpc>
              <a:buNone/>
              <a:defRPr/>
            </a:pPr>
            <a:r>
              <a:rPr lang="en-US" sz="2600" i="1" dirty="0"/>
              <a:t>“And they were all filled with the Holy Spirit and began to speak with other tongues, as the Spirit was giving them utterance.”</a:t>
            </a:r>
            <a:r>
              <a:rPr lang="en-US" sz="2600" dirty="0"/>
              <a:t> </a:t>
            </a:r>
            <a:r>
              <a:rPr lang="en-US" sz="2600" b="1" dirty="0">
                <a:solidFill>
                  <a:srgbClr val="FF0000"/>
                </a:solidFill>
              </a:rPr>
              <a:t>(Acts 2:4)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3731">
                                            <p:txEl>
                                              <p:pRg st="1" end="1"/>
                                            </p:txEl>
                                          </p:spTgt>
                                        </p:tgtEl>
                                        <p:attrNameLst>
                                          <p:attrName>style.visibility</p:attrName>
                                        </p:attrNameLst>
                                      </p:cBhvr>
                                      <p:to>
                                        <p:strVal val="visible"/>
                                      </p:to>
                                    </p:set>
                                    <p:animEffect transition="in" filter="fade">
                                      <p:cBhvr>
                                        <p:cTn id="7" dur="1000"/>
                                        <p:tgtEl>
                                          <p:spTgt spid="73731">
                                            <p:txEl>
                                              <p:pRg st="1" end="1"/>
                                            </p:txEl>
                                          </p:spTgt>
                                        </p:tgtEl>
                                      </p:cBhvr>
                                    </p:animEffect>
                                    <p:anim calcmode="lin" valueType="num">
                                      <p:cBhvr>
                                        <p:cTn id="8" dur="1000" fill="hold"/>
                                        <p:tgtEl>
                                          <p:spTgt spid="7373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37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3731">
                                            <p:txEl>
                                              <p:pRg st="3" end="3"/>
                                            </p:txEl>
                                          </p:spTgt>
                                        </p:tgtEl>
                                        <p:attrNameLst>
                                          <p:attrName>style.visibility</p:attrName>
                                        </p:attrNameLst>
                                      </p:cBhvr>
                                      <p:to>
                                        <p:strVal val="visible"/>
                                      </p:to>
                                    </p:set>
                                    <p:animEffect transition="in" filter="fade">
                                      <p:cBhvr>
                                        <p:cTn id="14" dur="1000"/>
                                        <p:tgtEl>
                                          <p:spTgt spid="73731">
                                            <p:txEl>
                                              <p:pRg st="3" end="3"/>
                                            </p:txEl>
                                          </p:spTgt>
                                        </p:tgtEl>
                                      </p:cBhvr>
                                    </p:animEffect>
                                    <p:anim calcmode="lin" valueType="num">
                                      <p:cBhvr>
                                        <p:cTn id="15" dur="1000" fill="hold"/>
                                        <p:tgtEl>
                                          <p:spTgt spid="7373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37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3731">
                                            <p:txEl>
                                              <p:pRg st="5" end="5"/>
                                            </p:txEl>
                                          </p:spTgt>
                                        </p:tgtEl>
                                        <p:attrNameLst>
                                          <p:attrName>style.visibility</p:attrName>
                                        </p:attrNameLst>
                                      </p:cBhvr>
                                      <p:to>
                                        <p:strVal val="visible"/>
                                      </p:to>
                                    </p:set>
                                    <p:animEffect transition="in" filter="fade">
                                      <p:cBhvr>
                                        <p:cTn id="21" dur="1000"/>
                                        <p:tgtEl>
                                          <p:spTgt spid="73731">
                                            <p:txEl>
                                              <p:pRg st="5" end="5"/>
                                            </p:txEl>
                                          </p:spTgt>
                                        </p:tgtEl>
                                      </p:cBhvr>
                                    </p:animEffect>
                                    <p:anim calcmode="lin" valueType="num">
                                      <p:cBhvr>
                                        <p:cTn id="22" dur="1000" fill="hold"/>
                                        <p:tgtEl>
                                          <p:spTgt spid="73731">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7373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A57CF51A-0CEF-496E-B100-B642C2BE8C94}"/>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4755" name="Rectangle 3">
            <a:extLst>
              <a:ext uri="{FF2B5EF4-FFF2-40B4-BE49-F238E27FC236}">
                <a16:creationId xmlns:a16="http://schemas.microsoft.com/office/drawing/2014/main" id="{D14402F6-9C5A-46ED-8C06-62F29EFEDE86}"/>
              </a:ext>
            </a:extLst>
          </p:cNvPr>
          <p:cNvSpPr>
            <a:spLocks noGrp="1" noChangeArrowheads="1"/>
          </p:cNvSpPr>
          <p:nvPr>
            <p:ph type="body" idx="1"/>
          </p:nvPr>
        </p:nvSpPr>
        <p:spPr>
          <a:xfrm>
            <a:off x="0" y="1391285"/>
            <a:ext cx="9067800" cy="5296835"/>
          </a:xfrm>
        </p:spPr>
        <p:txBody>
          <a:bodyPr wrap="square">
            <a:spAutoFit/>
          </a:bodyPr>
          <a:lstStyle/>
          <a:p>
            <a:pPr eaLnBrk="1" hangingPunct="1">
              <a:lnSpc>
                <a:spcPct val="90000"/>
              </a:lnSpc>
              <a:defRPr/>
            </a:pPr>
            <a:r>
              <a:rPr lang="en-US" sz="2800" b="1" dirty="0"/>
              <a:t>THE GOSPEL TEST</a:t>
            </a:r>
          </a:p>
          <a:p>
            <a:pPr eaLnBrk="1" hangingPunct="1">
              <a:lnSpc>
                <a:spcPct val="90000"/>
              </a:lnSpc>
              <a:buFontTx/>
              <a:buNone/>
              <a:defRPr/>
            </a:pPr>
            <a:r>
              <a:rPr lang="en-US" sz="2400" b="1" i="1" dirty="0"/>
              <a:t>	</a:t>
            </a:r>
            <a:r>
              <a:rPr lang="en-US" sz="2800" dirty="0"/>
              <a:t>The apostle Paul urged Christians to </a:t>
            </a:r>
            <a:r>
              <a:rPr lang="en-US" sz="2800" b="1" dirty="0"/>
              <a:t>read</a:t>
            </a:r>
            <a:r>
              <a:rPr lang="en-US" sz="2800" dirty="0"/>
              <a:t> what he wrote in order to </a:t>
            </a:r>
            <a:r>
              <a:rPr lang="en-US" sz="2800" b="1" dirty="0"/>
              <a:t>understand</a:t>
            </a:r>
            <a:r>
              <a:rPr lang="en-US" sz="2800" dirty="0"/>
              <a:t> what had been revealed to the apostles and prophets.</a:t>
            </a:r>
          </a:p>
          <a:p>
            <a:pPr eaLnBrk="1" hangingPunct="1">
              <a:lnSpc>
                <a:spcPct val="90000"/>
              </a:lnSpc>
              <a:buFontTx/>
              <a:buNone/>
              <a:defRPr/>
            </a:pPr>
            <a:endParaRPr lang="en-US" sz="1000" i="1" dirty="0"/>
          </a:p>
          <a:p>
            <a:pPr marL="457200" lvl="1" indent="0" algn="ctr" eaLnBrk="1" hangingPunct="1">
              <a:lnSpc>
                <a:spcPct val="90000"/>
              </a:lnSpc>
              <a:buNone/>
              <a:defRPr/>
            </a:pPr>
            <a:r>
              <a:rPr lang="en-US" sz="2400" i="1" dirty="0"/>
              <a:t>“… that by revelation there was made known to me the mystery, as I wrote before in brief. By referring to this, </a:t>
            </a:r>
            <a:r>
              <a:rPr lang="en-US" sz="2400" b="1" i="1" dirty="0"/>
              <a:t>when you read you can understand </a:t>
            </a:r>
            <a:r>
              <a:rPr lang="en-US" sz="2400" i="1" dirty="0"/>
              <a:t>my insight into the mystery of Christ, which in other generations was not made known to the sons of men, as it has now been revealed to His holy </a:t>
            </a:r>
            <a:r>
              <a:rPr lang="en-US" sz="2400" b="1" i="1" dirty="0"/>
              <a:t>apostles and prophets </a:t>
            </a:r>
            <a:r>
              <a:rPr lang="en-US" sz="2400" i="1" dirty="0"/>
              <a:t>in the Spirit …” </a:t>
            </a:r>
            <a:r>
              <a:rPr lang="en-US" sz="2400" b="1" dirty="0">
                <a:solidFill>
                  <a:srgbClr val="FF0000"/>
                </a:solidFill>
              </a:rPr>
              <a:t>(Ephesians 3:3-5)</a:t>
            </a:r>
          </a:p>
          <a:p>
            <a:pPr marL="457200" lvl="1" indent="0" algn="ctr" eaLnBrk="1" hangingPunct="1">
              <a:lnSpc>
                <a:spcPct val="100000"/>
              </a:lnSpc>
              <a:buNone/>
              <a:defRPr/>
            </a:pPr>
            <a:endParaRPr lang="en-US" sz="800" i="1" dirty="0"/>
          </a:p>
          <a:p>
            <a:pPr marL="457200" lvl="1" indent="0" algn="ctr" eaLnBrk="1" hangingPunct="1">
              <a:lnSpc>
                <a:spcPct val="100000"/>
              </a:lnSpc>
              <a:buNone/>
              <a:defRPr/>
            </a:pPr>
            <a:r>
              <a:rPr lang="en-US" sz="2400" i="1" dirty="0"/>
              <a:t>“When this letter is read among you, have it also read in the church of the Laodiceans; and you, for your part read my letter that is coming from Laodicea.” </a:t>
            </a:r>
            <a:r>
              <a:rPr lang="en-US" sz="2400" b="1" dirty="0">
                <a:solidFill>
                  <a:srgbClr val="FF0000"/>
                </a:solidFill>
              </a:rPr>
              <a:t>(Colossians 4:16)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4755">
                                            <p:txEl>
                                              <p:pRg st="1" end="1"/>
                                            </p:txEl>
                                          </p:spTgt>
                                        </p:tgtEl>
                                        <p:attrNameLst>
                                          <p:attrName>style.visibility</p:attrName>
                                        </p:attrNameLst>
                                      </p:cBhvr>
                                      <p:to>
                                        <p:strVal val="visible"/>
                                      </p:to>
                                    </p:set>
                                    <p:animEffect transition="in" filter="fade">
                                      <p:cBhvr>
                                        <p:cTn id="7" dur="1000"/>
                                        <p:tgtEl>
                                          <p:spTgt spid="74755">
                                            <p:txEl>
                                              <p:pRg st="1" end="1"/>
                                            </p:txEl>
                                          </p:spTgt>
                                        </p:tgtEl>
                                      </p:cBhvr>
                                    </p:animEffect>
                                    <p:anim calcmode="lin" valueType="num">
                                      <p:cBhvr>
                                        <p:cTn id="8" dur="1000" fill="hold"/>
                                        <p:tgtEl>
                                          <p:spTgt spid="7475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47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4755">
                                            <p:txEl>
                                              <p:pRg st="3" end="3"/>
                                            </p:txEl>
                                          </p:spTgt>
                                        </p:tgtEl>
                                        <p:attrNameLst>
                                          <p:attrName>style.visibility</p:attrName>
                                        </p:attrNameLst>
                                      </p:cBhvr>
                                      <p:to>
                                        <p:strVal val="visible"/>
                                      </p:to>
                                    </p:set>
                                    <p:animEffect transition="in" filter="fade">
                                      <p:cBhvr>
                                        <p:cTn id="14" dur="1000"/>
                                        <p:tgtEl>
                                          <p:spTgt spid="74755">
                                            <p:txEl>
                                              <p:pRg st="3" end="3"/>
                                            </p:txEl>
                                          </p:spTgt>
                                        </p:tgtEl>
                                      </p:cBhvr>
                                    </p:animEffect>
                                    <p:anim calcmode="lin" valueType="num">
                                      <p:cBhvr>
                                        <p:cTn id="15" dur="1000" fill="hold"/>
                                        <p:tgtEl>
                                          <p:spTgt spid="7475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47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4755">
                                            <p:txEl>
                                              <p:pRg st="5" end="5"/>
                                            </p:txEl>
                                          </p:spTgt>
                                        </p:tgtEl>
                                        <p:attrNameLst>
                                          <p:attrName>style.visibility</p:attrName>
                                        </p:attrNameLst>
                                      </p:cBhvr>
                                      <p:to>
                                        <p:strVal val="visible"/>
                                      </p:to>
                                    </p:set>
                                    <p:animEffect transition="in" filter="fade">
                                      <p:cBhvr>
                                        <p:cTn id="21" dur="1000"/>
                                        <p:tgtEl>
                                          <p:spTgt spid="74755">
                                            <p:txEl>
                                              <p:pRg st="5" end="5"/>
                                            </p:txEl>
                                          </p:spTgt>
                                        </p:tgtEl>
                                      </p:cBhvr>
                                    </p:animEffect>
                                    <p:anim calcmode="lin" valueType="num">
                                      <p:cBhvr>
                                        <p:cTn id="22" dur="1000" fill="hold"/>
                                        <p:tgtEl>
                                          <p:spTgt spid="74755">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7475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B6C8-94E1-660C-2653-DB1D928EFF35}"/>
            </a:ext>
          </a:extLst>
        </p:cNvPr>
        <p:cNvGrpSpPr/>
        <p:nvPr/>
      </p:nvGrpSpPr>
      <p:grpSpPr>
        <a:xfrm>
          <a:off x="0" y="0"/>
          <a:ext cx="0" cy="0"/>
          <a:chOff x="0" y="0"/>
          <a:chExt cx="0" cy="0"/>
        </a:xfrm>
      </p:grpSpPr>
      <p:sp>
        <p:nvSpPr>
          <p:cNvPr id="74754" name="Rectangle 2">
            <a:extLst>
              <a:ext uri="{FF2B5EF4-FFF2-40B4-BE49-F238E27FC236}">
                <a16:creationId xmlns:a16="http://schemas.microsoft.com/office/drawing/2014/main" id="{037AF740-0CEC-9A52-3633-2933E2FA29F1}"/>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4755" name="Rectangle 3">
            <a:extLst>
              <a:ext uri="{FF2B5EF4-FFF2-40B4-BE49-F238E27FC236}">
                <a16:creationId xmlns:a16="http://schemas.microsoft.com/office/drawing/2014/main" id="{A00620B8-68B9-FCFB-5141-CCFEFF3924C2}"/>
              </a:ext>
            </a:extLst>
          </p:cNvPr>
          <p:cNvSpPr>
            <a:spLocks noGrp="1" noChangeArrowheads="1"/>
          </p:cNvSpPr>
          <p:nvPr>
            <p:ph type="body" idx="1"/>
          </p:nvPr>
        </p:nvSpPr>
        <p:spPr>
          <a:xfrm>
            <a:off x="304800" y="1447800"/>
            <a:ext cx="8534400" cy="4367349"/>
          </a:xfrm>
        </p:spPr>
        <p:txBody>
          <a:bodyPr wrap="square">
            <a:spAutoFit/>
          </a:bodyPr>
          <a:lstStyle/>
          <a:p>
            <a:pPr eaLnBrk="1" hangingPunct="1">
              <a:lnSpc>
                <a:spcPct val="90000"/>
              </a:lnSpc>
              <a:defRPr/>
            </a:pPr>
            <a:r>
              <a:rPr lang="en-US" sz="2800" b="1" dirty="0"/>
              <a:t>THE GOSPEL TEST</a:t>
            </a:r>
          </a:p>
          <a:p>
            <a:pPr eaLnBrk="1" hangingPunct="1">
              <a:lnSpc>
                <a:spcPct val="90000"/>
              </a:lnSpc>
              <a:buFontTx/>
              <a:buNone/>
              <a:defRPr/>
            </a:pPr>
            <a:r>
              <a:rPr lang="en-US" sz="2400" b="1" i="1" dirty="0"/>
              <a:t>	</a:t>
            </a:r>
            <a:r>
              <a:rPr lang="en-US" sz="2800" dirty="0"/>
              <a:t>The apostle Paul encouraged the church in Ephesus that they are citizens in God’s household, built on the foundation of the apostles and prophets, Christ being the corner stone.</a:t>
            </a:r>
          </a:p>
          <a:p>
            <a:pPr eaLnBrk="1" hangingPunct="1">
              <a:lnSpc>
                <a:spcPct val="90000"/>
              </a:lnSpc>
              <a:buFontTx/>
              <a:buNone/>
              <a:defRPr/>
            </a:pPr>
            <a:endParaRPr lang="en-US" sz="1000" i="1" dirty="0"/>
          </a:p>
          <a:p>
            <a:pPr marL="457200" lvl="1" indent="0" algn="ctr" eaLnBrk="1" hangingPunct="1">
              <a:lnSpc>
                <a:spcPct val="100000"/>
              </a:lnSpc>
              <a:buNone/>
              <a:defRPr/>
            </a:pPr>
            <a:r>
              <a:rPr lang="en-US" sz="2600" i="1" dirty="0"/>
              <a:t>“So then you are no longer strangers and aliens, but you are fellow citizens with the saints, and are of God’s household, having been built on the foundation of </a:t>
            </a:r>
            <a:r>
              <a:rPr lang="en-US" sz="2600" b="1" i="1" dirty="0"/>
              <a:t>the apostles and prophets</a:t>
            </a:r>
            <a:r>
              <a:rPr lang="en-US" sz="2600" i="1" dirty="0"/>
              <a:t>, Christ Jesus Himself being the corner stone …” </a:t>
            </a:r>
            <a:r>
              <a:rPr lang="en-US" sz="2600" b="1" dirty="0">
                <a:solidFill>
                  <a:srgbClr val="FF0000"/>
                </a:solidFill>
              </a:rPr>
              <a:t>(Ephesians 2:19-20)</a:t>
            </a:r>
          </a:p>
        </p:txBody>
      </p:sp>
    </p:spTree>
    <p:extLst>
      <p:ext uri="{BB962C8B-B14F-4D97-AF65-F5344CB8AC3E}">
        <p14:creationId xmlns:p14="http://schemas.microsoft.com/office/powerpoint/2010/main" val="167356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4755">
                                            <p:txEl>
                                              <p:pRg st="1" end="1"/>
                                            </p:txEl>
                                          </p:spTgt>
                                        </p:tgtEl>
                                        <p:attrNameLst>
                                          <p:attrName>style.visibility</p:attrName>
                                        </p:attrNameLst>
                                      </p:cBhvr>
                                      <p:to>
                                        <p:strVal val="visible"/>
                                      </p:to>
                                    </p:set>
                                    <p:animEffect transition="in" filter="fade">
                                      <p:cBhvr>
                                        <p:cTn id="7" dur="1000"/>
                                        <p:tgtEl>
                                          <p:spTgt spid="74755">
                                            <p:txEl>
                                              <p:pRg st="1" end="1"/>
                                            </p:txEl>
                                          </p:spTgt>
                                        </p:tgtEl>
                                      </p:cBhvr>
                                    </p:animEffect>
                                    <p:anim calcmode="lin" valueType="num">
                                      <p:cBhvr>
                                        <p:cTn id="8" dur="1000" fill="hold"/>
                                        <p:tgtEl>
                                          <p:spTgt spid="7475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47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4755">
                                            <p:txEl>
                                              <p:pRg st="3" end="3"/>
                                            </p:txEl>
                                          </p:spTgt>
                                        </p:tgtEl>
                                        <p:attrNameLst>
                                          <p:attrName>style.visibility</p:attrName>
                                        </p:attrNameLst>
                                      </p:cBhvr>
                                      <p:to>
                                        <p:strVal val="visible"/>
                                      </p:to>
                                    </p:set>
                                    <p:animEffect transition="in" filter="fade">
                                      <p:cBhvr>
                                        <p:cTn id="14" dur="1000"/>
                                        <p:tgtEl>
                                          <p:spTgt spid="74755">
                                            <p:txEl>
                                              <p:pRg st="3" end="3"/>
                                            </p:txEl>
                                          </p:spTgt>
                                        </p:tgtEl>
                                      </p:cBhvr>
                                    </p:animEffect>
                                    <p:anim calcmode="lin" valueType="num">
                                      <p:cBhvr>
                                        <p:cTn id="15" dur="1000" fill="hold"/>
                                        <p:tgtEl>
                                          <p:spTgt spid="7475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475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F787C9E0-3581-445C-A34A-CEEE4C8A2864}"/>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5779" name="Rectangle 3">
            <a:extLst>
              <a:ext uri="{FF2B5EF4-FFF2-40B4-BE49-F238E27FC236}">
                <a16:creationId xmlns:a16="http://schemas.microsoft.com/office/drawing/2014/main" id="{C4E75659-A1D5-48A1-BCEC-917AEBC1FFBB}"/>
              </a:ext>
            </a:extLst>
          </p:cNvPr>
          <p:cNvSpPr>
            <a:spLocks noGrp="1" noChangeArrowheads="1"/>
          </p:cNvSpPr>
          <p:nvPr>
            <p:ph type="body" idx="1"/>
          </p:nvPr>
        </p:nvSpPr>
        <p:spPr>
          <a:xfrm>
            <a:off x="419100" y="1447800"/>
            <a:ext cx="8305800" cy="4262438"/>
          </a:xfrm>
        </p:spPr>
        <p:txBody>
          <a:bodyPr>
            <a:spAutoFit/>
          </a:bodyPr>
          <a:lstStyle/>
          <a:p>
            <a:pPr eaLnBrk="1" hangingPunct="1">
              <a:lnSpc>
                <a:spcPct val="90000"/>
              </a:lnSpc>
              <a:defRPr/>
            </a:pPr>
            <a:r>
              <a:rPr lang="en-US" sz="2800" b="1" dirty="0"/>
              <a:t>THE GOSPEL TEST</a:t>
            </a:r>
          </a:p>
          <a:p>
            <a:pPr eaLnBrk="1" hangingPunct="1">
              <a:lnSpc>
                <a:spcPct val="90000"/>
              </a:lnSpc>
              <a:defRPr/>
            </a:pPr>
            <a:endParaRPr lang="en-US" sz="1400" b="1" dirty="0"/>
          </a:p>
          <a:p>
            <a:pPr eaLnBrk="1" hangingPunct="1">
              <a:lnSpc>
                <a:spcPct val="90000"/>
              </a:lnSpc>
              <a:buFontTx/>
              <a:buNone/>
              <a:defRPr/>
            </a:pPr>
            <a:r>
              <a:rPr lang="en-US" sz="2800" b="1" i="1" dirty="0"/>
              <a:t>	</a:t>
            </a:r>
            <a:r>
              <a:rPr lang="en-US" sz="2800" dirty="0"/>
              <a:t>To the young preacher Timothy, Paul showed the all-sufficiency of the Gospel in training us to please God.</a:t>
            </a:r>
          </a:p>
          <a:p>
            <a:pPr eaLnBrk="1" hangingPunct="1">
              <a:lnSpc>
                <a:spcPct val="90000"/>
              </a:lnSpc>
              <a:buFontTx/>
              <a:buNone/>
              <a:defRPr/>
            </a:pPr>
            <a:endParaRPr lang="en-US" sz="1600" dirty="0"/>
          </a:p>
          <a:p>
            <a:pPr marL="457200" lvl="1" indent="0" algn="ctr" eaLnBrk="1" hangingPunct="1">
              <a:lnSpc>
                <a:spcPct val="90000"/>
              </a:lnSpc>
              <a:buNone/>
              <a:defRPr/>
            </a:pPr>
            <a:r>
              <a:rPr lang="en-US" i="1" dirty="0"/>
              <a:t>“All Scripture is inspired by God and profitable for </a:t>
            </a:r>
            <a:r>
              <a:rPr lang="en-US" b="1" i="1" dirty="0"/>
              <a:t>teaching</a:t>
            </a:r>
            <a:r>
              <a:rPr lang="en-US" i="1" dirty="0"/>
              <a:t>, for </a:t>
            </a:r>
            <a:r>
              <a:rPr lang="en-US" b="1" i="1" dirty="0"/>
              <a:t>reproof</a:t>
            </a:r>
            <a:r>
              <a:rPr lang="en-US" i="1" dirty="0"/>
              <a:t>, for </a:t>
            </a:r>
            <a:r>
              <a:rPr lang="en-US" b="1" i="1" dirty="0"/>
              <a:t>correction</a:t>
            </a:r>
            <a:r>
              <a:rPr lang="en-US" i="1" dirty="0"/>
              <a:t>, for </a:t>
            </a:r>
            <a:r>
              <a:rPr lang="en-US" b="1" i="1" dirty="0"/>
              <a:t>training</a:t>
            </a:r>
            <a:r>
              <a:rPr lang="en-US" i="1" dirty="0"/>
              <a:t> in righteousness; so that the man of God may be adequate, equipped for every good work.”</a:t>
            </a:r>
            <a:r>
              <a:rPr lang="en-US" dirty="0"/>
              <a:t> </a:t>
            </a:r>
            <a:r>
              <a:rPr lang="en-US" b="1" dirty="0">
                <a:solidFill>
                  <a:srgbClr val="FF0000"/>
                </a:solidFill>
              </a:rPr>
              <a:t>(2 Timothy 3:16-17)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5779">
                                            <p:txEl>
                                              <p:pRg st="2" end="2"/>
                                            </p:txEl>
                                          </p:spTgt>
                                        </p:tgtEl>
                                        <p:attrNameLst>
                                          <p:attrName>style.visibility</p:attrName>
                                        </p:attrNameLst>
                                      </p:cBhvr>
                                      <p:to>
                                        <p:strVal val="visible"/>
                                      </p:to>
                                    </p:set>
                                    <p:animEffect transition="in" filter="fade">
                                      <p:cBhvr>
                                        <p:cTn id="7" dur="1000"/>
                                        <p:tgtEl>
                                          <p:spTgt spid="75779">
                                            <p:txEl>
                                              <p:pRg st="2" end="2"/>
                                            </p:txEl>
                                          </p:spTgt>
                                        </p:tgtEl>
                                      </p:cBhvr>
                                    </p:animEffect>
                                    <p:anim calcmode="lin" valueType="num">
                                      <p:cBhvr>
                                        <p:cTn id="8" dur="1000" fill="hold"/>
                                        <p:tgtEl>
                                          <p:spTgt spid="7577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57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5779">
                                            <p:txEl>
                                              <p:pRg st="4" end="4"/>
                                            </p:txEl>
                                          </p:spTgt>
                                        </p:tgtEl>
                                        <p:attrNameLst>
                                          <p:attrName>style.visibility</p:attrName>
                                        </p:attrNameLst>
                                      </p:cBhvr>
                                      <p:to>
                                        <p:strVal val="visible"/>
                                      </p:to>
                                    </p:set>
                                    <p:animEffect transition="in" filter="fade">
                                      <p:cBhvr>
                                        <p:cTn id="14" dur="1000"/>
                                        <p:tgtEl>
                                          <p:spTgt spid="75779">
                                            <p:txEl>
                                              <p:pRg st="4" end="4"/>
                                            </p:txEl>
                                          </p:spTgt>
                                        </p:tgtEl>
                                      </p:cBhvr>
                                    </p:animEffect>
                                    <p:anim calcmode="lin" valueType="num">
                                      <p:cBhvr>
                                        <p:cTn id="15" dur="1000" fill="hold"/>
                                        <p:tgtEl>
                                          <p:spTgt spid="7577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577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52AFED1A-B43B-4A33-BFF8-FE4FB3C08280}"/>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6803" name="Rectangle 3">
            <a:extLst>
              <a:ext uri="{FF2B5EF4-FFF2-40B4-BE49-F238E27FC236}">
                <a16:creationId xmlns:a16="http://schemas.microsoft.com/office/drawing/2014/main" id="{15AD905F-82B6-4709-AC1A-F4EEE868AAF8}"/>
              </a:ext>
            </a:extLst>
          </p:cNvPr>
          <p:cNvSpPr>
            <a:spLocks noGrp="1" noChangeArrowheads="1"/>
          </p:cNvSpPr>
          <p:nvPr>
            <p:ph type="body" idx="1"/>
          </p:nvPr>
        </p:nvSpPr>
        <p:spPr>
          <a:xfrm>
            <a:off x="342900" y="1447800"/>
            <a:ext cx="8458200" cy="4582793"/>
          </a:xfrm>
        </p:spPr>
        <p:txBody>
          <a:bodyPr>
            <a:spAutoFit/>
          </a:bodyPr>
          <a:lstStyle/>
          <a:p>
            <a:pPr eaLnBrk="1" hangingPunct="1">
              <a:lnSpc>
                <a:spcPct val="80000"/>
              </a:lnSpc>
              <a:defRPr/>
            </a:pPr>
            <a:r>
              <a:rPr lang="en-US" sz="2800" b="1" dirty="0"/>
              <a:t>THE GOSPEL TEST</a:t>
            </a:r>
          </a:p>
          <a:p>
            <a:pPr marL="0" indent="0" eaLnBrk="1" hangingPunct="1">
              <a:lnSpc>
                <a:spcPct val="80000"/>
              </a:lnSpc>
              <a:buFontTx/>
              <a:buNone/>
              <a:defRPr/>
            </a:pPr>
            <a:endParaRPr lang="en-US" sz="1100" b="1" dirty="0"/>
          </a:p>
          <a:p>
            <a:pPr eaLnBrk="1" hangingPunct="1">
              <a:lnSpc>
                <a:spcPct val="80000"/>
              </a:lnSpc>
              <a:buFontTx/>
              <a:buNone/>
              <a:defRPr/>
            </a:pPr>
            <a:r>
              <a:rPr lang="en-US" sz="2400" b="1" i="1" dirty="0"/>
              <a:t>	</a:t>
            </a:r>
            <a:r>
              <a:rPr lang="en-US" sz="2800" dirty="0"/>
              <a:t>Peter warned against false prophets and teachers, urging Christians to focus instead upon the revealed word of God.</a:t>
            </a:r>
          </a:p>
          <a:p>
            <a:pPr eaLnBrk="1" hangingPunct="1">
              <a:lnSpc>
                <a:spcPct val="80000"/>
              </a:lnSpc>
              <a:buFontTx/>
              <a:buNone/>
              <a:defRPr/>
            </a:pPr>
            <a:endParaRPr lang="en-US" sz="1400" dirty="0"/>
          </a:p>
          <a:p>
            <a:pPr marL="457200" lvl="1" indent="0" algn="ctr" eaLnBrk="1" hangingPunct="1">
              <a:lnSpc>
                <a:spcPct val="80000"/>
              </a:lnSpc>
              <a:buNone/>
              <a:defRPr/>
            </a:pPr>
            <a:r>
              <a:rPr lang="en-US" sz="2600" i="1" dirty="0"/>
              <a:t>“… seeing that His divine power has granted to us everything pertaining to life and godliness, through the true knowledge of Him who called us by His own glory and excellence. For by these He has granted to us His precious and magnificent promises, so that by them you may become partakers of the divine nature, having escaped the corruption that is in the world by lust.” </a:t>
            </a:r>
            <a:r>
              <a:rPr lang="en-US" sz="2600" b="1" dirty="0">
                <a:solidFill>
                  <a:srgbClr val="FF0000"/>
                </a:solidFill>
              </a:rPr>
              <a:t>(2 Peter 1:3-4)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6803">
                                            <p:txEl>
                                              <p:pRg st="2" end="2"/>
                                            </p:txEl>
                                          </p:spTgt>
                                        </p:tgtEl>
                                        <p:attrNameLst>
                                          <p:attrName>style.visibility</p:attrName>
                                        </p:attrNameLst>
                                      </p:cBhvr>
                                      <p:to>
                                        <p:strVal val="visible"/>
                                      </p:to>
                                    </p:set>
                                    <p:animEffect transition="in" filter="fade">
                                      <p:cBhvr>
                                        <p:cTn id="7" dur="1000"/>
                                        <p:tgtEl>
                                          <p:spTgt spid="76803">
                                            <p:txEl>
                                              <p:pRg st="2" end="2"/>
                                            </p:txEl>
                                          </p:spTgt>
                                        </p:tgtEl>
                                      </p:cBhvr>
                                    </p:animEffect>
                                    <p:anim calcmode="lin" valueType="num">
                                      <p:cBhvr>
                                        <p:cTn id="8" dur="10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68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6803">
                                            <p:txEl>
                                              <p:pRg st="4" end="4"/>
                                            </p:txEl>
                                          </p:spTgt>
                                        </p:tgtEl>
                                        <p:attrNameLst>
                                          <p:attrName>style.visibility</p:attrName>
                                        </p:attrNameLst>
                                      </p:cBhvr>
                                      <p:to>
                                        <p:strVal val="visible"/>
                                      </p:to>
                                    </p:set>
                                    <p:animEffect transition="in" filter="fade">
                                      <p:cBhvr>
                                        <p:cTn id="14" dur="1000"/>
                                        <p:tgtEl>
                                          <p:spTgt spid="76803">
                                            <p:txEl>
                                              <p:pRg st="4" end="4"/>
                                            </p:txEl>
                                          </p:spTgt>
                                        </p:tgtEl>
                                      </p:cBhvr>
                                    </p:animEffect>
                                    <p:anim calcmode="lin" valueType="num">
                                      <p:cBhvr>
                                        <p:cTn id="15" dur="1000" fill="hold"/>
                                        <p:tgtEl>
                                          <p:spTgt spid="7680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680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EB20020F-9E2A-4CF5-83C7-6EA2835855EB}"/>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7827" name="Rectangle 3">
            <a:extLst>
              <a:ext uri="{FF2B5EF4-FFF2-40B4-BE49-F238E27FC236}">
                <a16:creationId xmlns:a16="http://schemas.microsoft.com/office/drawing/2014/main" id="{9623D4F2-E050-464B-A309-2FCE0A5A31EC}"/>
              </a:ext>
            </a:extLst>
          </p:cNvPr>
          <p:cNvSpPr>
            <a:spLocks noGrp="1" noChangeArrowheads="1"/>
          </p:cNvSpPr>
          <p:nvPr>
            <p:ph type="body" idx="1"/>
          </p:nvPr>
        </p:nvSpPr>
        <p:spPr>
          <a:xfrm>
            <a:off x="0" y="1447800"/>
            <a:ext cx="9144000" cy="4979825"/>
          </a:xfrm>
        </p:spPr>
        <p:txBody>
          <a:bodyPr wrap="square">
            <a:spAutoFit/>
          </a:bodyPr>
          <a:lstStyle/>
          <a:p>
            <a:pPr eaLnBrk="1" hangingPunct="1">
              <a:lnSpc>
                <a:spcPct val="80000"/>
              </a:lnSpc>
              <a:defRPr/>
            </a:pPr>
            <a:r>
              <a:rPr lang="en-US" sz="2800" b="1" dirty="0"/>
              <a:t>THE GOSPEL TEST</a:t>
            </a:r>
          </a:p>
          <a:p>
            <a:pPr eaLnBrk="1" hangingPunct="1">
              <a:lnSpc>
                <a:spcPct val="80000"/>
              </a:lnSpc>
              <a:buFontTx/>
              <a:buNone/>
              <a:defRPr/>
            </a:pPr>
            <a:endParaRPr lang="en-US" sz="900" b="1" dirty="0"/>
          </a:p>
          <a:p>
            <a:pPr eaLnBrk="1" hangingPunct="1">
              <a:lnSpc>
                <a:spcPct val="80000"/>
              </a:lnSpc>
              <a:buFontTx/>
              <a:buNone/>
              <a:defRPr/>
            </a:pPr>
            <a:r>
              <a:rPr lang="en-US" sz="2400" b="1" dirty="0"/>
              <a:t> 	</a:t>
            </a:r>
            <a:r>
              <a:rPr lang="en-US" sz="2800" dirty="0"/>
              <a:t>Peter continues his edification.</a:t>
            </a:r>
          </a:p>
          <a:p>
            <a:pPr eaLnBrk="1" hangingPunct="1">
              <a:lnSpc>
                <a:spcPct val="80000"/>
              </a:lnSpc>
              <a:buFontTx/>
              <a:buNone/>
              <a:defRPr/>
            </a:pPr>
            <a:endParaRPr lang="en-US" sz="900" dirty="0"/>
          </a:p>
          <a:p>
            <a:pPr marL="457200" lvl="1" indent="0" algn="ctr" eaLnBrk="1" hangingPunct="1">
              <a:lnSpc>
                <a:spcPct val="80000"/>
              </a:lnSpc>
              <a:buNone/>
              <a:defRPr/>
            </a:pPr>
            <a:r>
              <a:rPr lang="en-US" sz="2600" i="1" dirty="0"/>
              <a:t>“… that you should remember the words spoken beforehand by the holy prophets and the commandment of the Lord and Savior spoken by your apostles.” </a:t>
            </a:r>
            <a:br>
              <a:rPr lang="en-US" sz="2600" i="1" dirty="0"/>
            </a:br>
            <a:r>
              <a:rPr lang="en-US" sz="2600" b="1" dirty="0">
                <a:solidFill>
                  <a:srgbClr val="FF0000"/>
                </a:solidFill>
              </a:rPr>
              <a:t>(2 Peter 3:2)</a:t>
            </a:r>
          </a:p>
          <a:p>
            <a:pPr lvl="1" algn="ctr" eaLnBrk="1" hangingPunct="1">
              <a:lnSpc>
                <a:spcPct val="80000"/>
              </a:lnSpc>
              <a:defRPr/>
            </a:pPr>
            <a:endParaRPr lang="en-US" sz="1000" i="1" dirty="0"/>
          </a:p>
          <a:p>
            <a:pPr marL="457200" lvl="1" indent="0" algn="ctr" eaLnBrk="1" hangingPunct="1">
              <a:lnSpc>
                <a:spcPct val="80000"/>
              </a:lnSpc>
              <a:buNone/>
              <a:defRPr/>
            </a:pPr>
            <a:r>
              <a:rPr lang="en-US" sz="2600" i="1" dirty="0"/>
              <a:t>“… and regard the patience of our Lord as salvation; just as also our beloved brother Paul, according to the wisdom given him, wrote to you, as also in all his letters, speaking in them of these things, in which are some things hard to understand, which the untaught and unstable distort, as they do also the rest of the Scriptures, to their own destruction.” </a:t>
            </a:r>
            <a:r>
              <a:rPr lang="en-US" sz="2600" b="1" dirty="0">
                <a:solidFill>
                  <a:srgbClr val="FF0000"/>
                </a:solidFill>
              </a:rPr>
              <a:t>(2 Peter 3:15-16)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fade">
                                      <p:cBhvr>
                                        <p:cTn id="7" dur="1000"/>
                                        <p:tgtEl>
                                          <p:spTgt spid="77827">
                                            <p:txEl>
                                              <p:pRg st="0" end="0"/>
                                            </p:txEl>
                                          </p:spTgt>
                                        </p:tgtEl>
                                      </p:cBhvr>
                                    </p:animEffect>
                                    <p:anim calcmode="lin" valueType="num">
                                      <p:cBhvr>
                                        <p:cTn id="8" dur="1000" fill="hold"/>
                                        <p:tgtEl>
                                          <p:spTgt spid="778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78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7827">
                                            <p:txEl>
                                              <p:pRg st="2" end="2"/>
                                            </p:txEl>
                                          </p:spTgt>
                                        </p:tgtEl>
                                        <p:attrNameLst>
                                          <p:attrName>style.visibility</p:attrName>
                                        </p:attrNameLst>
                                      </p:cBhvr>
                                      <p:to>
                                        <p:strVal val="visible"/>
                                      </p:to>
                                    </p:set>
                                    <p:animEffect transition="in" filter="fade">
                                      <p:cBhvr>
                                        <p:cTn id="14" dur="1000"/>
                                        <p:tgtEl>
                                          <p:spTgt spid="77827">
                                            <p:txEl>
                                              <p:pRg st="2" end="2"/>
                                            </p:txEl>
                                          </p:spTgt>
                                        </p:tgtEl>
                                      </p:cBhvr>
                                    </p:animEffect>
                                    <p:anim calcmode="lin" valueType="num">
                                      <p:cBhvr>
                                        <p:cTn id="15" dur="1000" fill="hold"/>
                                        <p:tgtEl>
                                          <p:spTgt spid="7782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78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7827">
                                            <p:txEl>
                                              <p:pRg st="4" end="4"/>
                                            </p:txEl>
                                          </p:spTgt>
                                        </p:tgtEl>
                                        <p:attrNameLst>
                                          <p:attrName>style.visibility</p:attrName>
                                        </p:attrNameLst>
                                      </p:cBhvr>
                                      <p:to>
                                        <p:strVal val="visible"/>
                                      </p:to>
                                    </p:set>
                                    <p:animEffect transition="in" filter="fade">
                                      <p:cBhvr>
                                        <p:cTn id="21" dur="1000"/>
                                        <p:tgtEl>
                                          <p:spTgt spid="77827">
                                            <p:txEl>
                                              <p:pRg st="4" end="4"/>
                                            </p:txEl>
                                          </p:spTgt>
                                        </p:tgtEl>
                                      </p:cBhvr>
                                    </p:animEffect>
                                    <p:anim calcmode="lin" valueType="num">
                                      <p:cBhvr>
                                        <p:cTn id="22" dur="1000" fill="hold"/>
                                        <p:tgtEl>
                                          <p:spTgt spid="7782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782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7827">
                                            <p:txEl>
                                              <p:pRg st="6" end="6"/>
                                            </p:txEl>
                                          </p:spTgt>
                                        </p:tgtEl>
                                        <p:attrNameLst>
                                          <p:attrName>style.visibility</p:attrName>
                                        </p:attrNameLst>
                                      </p:cBhvr>
                                      <p:to>
                                        <p:strVal val="visible"/>
                                      </p:to>
                                    </p:set>
                                    <p:animEffect transition="in" filter="fade">
                                      <p:cBhvr>
                                        <p:cTn id="28" dur="1000"/>
                                        <p:tgtEl>
                                          <p:spTgt spid="77827">
                                            <p:txEl>
                                              <p:pRg st="6" end="6"/>
                                            </p:txEl>
                                          </p:spTgt>
                                        </p:tgtEl>
                                      </p:cBhvr>
                                    </p:animEffect>
                                    <p:anim calcmode="lin" valueType="num">
                                      <p:cBhvr>
                                        <p:cTn id="29" dur="1000" fill="hold"/>
                                        <p:tgtEl>
                                          <p:spTgt spid="77827">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7782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A4F0BCA4-53B8-4E79-830B-33FAAE23A1C8}"/>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8851" name="Rectangle 3">
            <a:extLst>
              <a:ext uri="{FF2B5EF4-FFF2-40B4-BE49-F238E27FC236}">
                <a16:creationId xmlns:a16="http://schemas.microsoft.com/office/drawing/2014/main" id="{38F71042-E5DC-4AA9-9FF0-C09E30D5CAB0}"/>
              </a:ext>
            </a:extLst>
          </p:cNvPr>
          <p:cNvSpPr>
            <a:spLocks noGrp="1" noChangeArrowheads="1"/>
          </p:cNvSpPr>
          <p:nvPr>
            <p:ph type="body" idx="1"/>
          </p:nvPr>
        </p:nvSpPr>
        <p:spPr>
          <a:xfrm>
            <a:off x="419100" y="1462308"/>
            <a:ext cx="8305800" cy="3933384"/>
          </a:xfrm>
        </p:spPr>
        <p:txBody>
          <a:bodyPr>
            <a:spAutoFit/>
          </a:bodyPr>
          <a:lstStyle/>
          <a:p>
            <a:pPr eaLnBrk="1" hangingPunct="1">
              <a:defRPr/>
            </a:pPr>
            <a:r>
              <a:rPr lang="en-US" sz="2800" b="1" dirty="0"/>
              <a:t>THE GOSPEL TEST</a:t>
            </a:r>
          </a:p>
          <a:p>
            <a:pPr eaLnBrk="1" hangingPunct="1">
              <a:buFontTx/>
              <a:buNone/>
              <a:defRPr/>
            </a:pPr>
            <a:r>
              <a:rPr lang="en-US" sz="2800" b="1" dirty="0"/>
              <a:t> 	</a:t>
            </a:r>
            <a:r>
              <a:rPr lang="en-US" dirty="0"/>
              <a:t>John warns against going beyond and teaching more than the gospel of Christ.</a:t>
            </a:r>
          </a:p>
          <a:p>
            <a:pPr lvl="1" eaLnBrk="1" hangingPunct="1">
              <a:buFont typeface="Tahoma" panose="020B0604030504040204" pitchFamily="34" charset="0"/>
              <a:buNone/>
              <a:defRPr/>
            </a:pPr>
            <a:endParaRPr lang="en-US" i="1" dirty="0"/>
          </a:p>
          <a:p>
            <a:pPr marL="457200" lvl="1" indent="0" algn="ctr" eaLnBrk="1" hangingPunct="1">
              <a:buNone/>
              <a:defRPr/>
            </a:pPr>
            <a:r>
              <a:rPr lang="en-US" i="1" dirty="0"/>
              <a:t>“Anyone who goes too far and does not abide in the teaching of Christ, does not have God; the one who abides in the teaching, he has both the Father and the Son.”</a:t>
            </a:r>
            <a:r>
              <a:rPr lang="en-US" dirty="0"/>
              <a:t> </a:t>
            </a:r>
            <a:r>
              <a:rPr lang="en-US" b="1" dirty="0">
                <a:solidFill>
                  <a:srgbClr val="FF0000"/>
                </a:solidFill>
              </a:rPr>
              <a:t>(2 John 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animEffect transition="in" filter="fade">
                                      <p:cBhvr>
                                        <p:cTn id="7" dur="1000"/>
                                        <p:tgtEl>
                                          <p:spTgt spid="78851">
                                            <p:txEl>
                                              <p:pRg st="1" end="1"/>
                                            </p:txEl>
                                          </p:spTgt>
                                        </p:tgtEl>
                                      </p:cBhvr>
                                    </p:animEffect>
                                    <p:anim calcmode="lin" valueType="num">
                                      <p:cBhvr>
                                        <p:cTn id="8" dur="1000" fill="hold"/>
                                        <p:tgtEl>
                                          <p:spTgt spid="7885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88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8851">
                                            <p:txEl>
                                              <p:pRg st="3" end="3"/>
                                            </p:txEl>
                                          </p:spTgt>
                                        </p:tgtEl>
                                        <p:attrNameLst>
                                          <p:attrName>style.visibility</p:attrName>
                                        </p:attrNameLst>
                                      </p:cBhvr>
                                      <p:to>
                                        <p:strVal val="visible"/>
                                      </p:to>
                                    </p:set>
                                    <p:animEffect transition="in" filter="fade">
                                      <p:cBhvr>
                                        <p:cTn id="14" dur="1000"/>
                                        <p:tgtEl>
                                          <p:spTgt spid="78851">
                                            <p:txEl>
                                              <p:pRg st="3" end="3"/>
                                            </p:txEl>
                                          </p:spTgt>
                                        </p:tgtEl>
                                      </p:cBhvr>
                                    </p:animEffect>
                                    <p:anim calcmode="lin" valueType="num">
                                      <p:cBhvr>
                                        <p:cTn id="15" dur="1000" fill="hold"/>
                                        <p:tgtEl>
                                          <p:spTgt spid="78851">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885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C9189602-286A-48A5-83E5-D9C7B65A88A0}"/>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79875" name="Rectangle 3">
            <a:extLst>
              <a:ext uri="{FF2B5EF4-FFF2-40B4-BE49-F238E27FC236}">
                <a16:creationId xmlns:a16="http://schemas.microsoft.com/office/drawing/2014/main" id="{D4AADC89-A16C-4D96-AD4A-940F1EF59F24}"/>
              </a:ext>
            </a:extLst>
          </p:cNvPr>
          <p:cNvSpPr>
            <a:spLocks noGrp="1" noChangeArrowheads="1"/>
          </p:cNvSpPr>
          <p:nvPr>
            <p:ph type="body" idx="1"/>
          </p:nvPr>
        </p:nvSpPr>
        <p:spPr>
          <a:xfrm>
            <a:off x="419100" y="1524000"/>
            <a:ext cx="8305800" cy="4832350"/>
          </a:xfrm>
        </p:spPr>
        <p:txBody>
          <a:bodyPr>
            <a:spAutoFit/>
          </a:bodyPr>
          <a:lstStyle/>
          <a:p>
            <a:pPr eaLnBrk="1" hangingPunct="1">
              <a:lnSpc>
                <a:spcPct val="80000"/>
              </a:lnSpc>
              <a:defRPr/>
            </a:pPr>
            <a:r>
              <a:rPr lang="en-US" sz="2800" b="1" dirty="0"/>
              <a:t>THE GOSPEL TEST</a:t>
            </a:r>
          </a:p>
          <a:p>
            <a:pPr eaLnBrk="1" hangingPunct="1">
              <a:lnSpc>
                <a:spcPct val="80000"/>
              </a:lnSpc>
              <a:buFontTx/>
              <a:buNone/>
              <a:defRPr/>
            </a:pPr>
            <a:endParaRPr lang="en-US" sz="1000" b="1" dirty="0"/>
          </a:p>
          <a:p>
            <a:pPr eaLnBrk="1" hangingPunct="1">
              <a:lnSpc>
                <a:spcPct val="80000"/>
              </a:lnSpc>
              <a:buFontTx/>
              <a:buNone/>
              <a:defRPr/>
            </a:pPr>
            <a:r>
              <a:rPr lang="en-US" sz="2400" b="1" dirty="0"/>
              <a:t> 	</a:t>
            </a:r>
            <a:r>
              <a:rPr lang="en-US" sz="2800" dirty="0"/>
              <a:t>Jude urges believers to take a stand for the faith which was </a:t>
            </a:r>
            <a:r>
              <a:rPr lang="en-US" sz="2800" u="sng" dirty="0"/>
              <a:t>ONCE</a:t>
            </a:r>
            <a:r>
              <a:rPr lang="en-US" sz="2800" dirty="0"/>
              <a:t> </a:t>
            </a:r>
            <a:r>
              <a:rPr lang="en-US" sz="2800" u="sng" dirty="0"/>
              <a:t>FOR</a:t>
            </a:r>
            <a:r>
              <a:rPr lang="en-US" sz="2800" dirty="0"/>
              <a:t> </a:t>
            </a:r>
            <a:r>
              <a:rPr lang="en-US" sz="2800" u="sng" dirty="0"/>
              <a:t>ALL</a:t>
            </a:r>
            <a:r>
              <a:rPr lang="en-US" sz="2800" dirty="0"/>
              <a:t> handed down to the saints by the apostles of Jesus Christ.</a:t>
            </a:r>
          </a:p>
          <a:p>
            <a:pPr lvl="1" eaLnBrk="1" hangingPunct="1">
              <a:lnSpc>
                <a:spcPct val="80000"/>
              </a:lnSpc>
              <a:buFont typeface="Tahoma" panose="020B0604030504040204" pitchFamily="34" charset="0"/>
              <a:buNone/>
              <a:defRPr/>
            </a:pPr>
            <a:endParaRPr lang="en-US" sz="1000" i="1" dirty="0"/>
          </a:p>
          <a:p>
            <a:pPr marL="457200" lvl="1" indent="0" algn="ctr" eaLnBrk="1" hangingPunct="1">
              <a:lnSpc>
                <a:spcPct val="80000"/>
              </a:lnSpc>
              <a:buNone/>
              <a:defRPr/>
            </a:pPr>
            <a:r>
              <a:rPr lang="en-US" i="1" dirty="0"/>
              <a:t>“</a:t>
            </a:r>
            <a:r>
              <a:rPr lang="en-US" sz="2600" i="1" dirty="0"/>
              <a:t>Beloved, while I was making every effort to write you about our common salvation, I felt the necessity to write to you appealing that you contend earnestly for the faith which was </a:t>
            </a:r>
            <a:r>
              <a:rPr lang="en-US" sz="2600" b="1" i="1" dirty="0"/>
              <a:t>once for all </a:t>
            </a:r>
            <a:r>
              <a:rPr lang="en-US" sz="2600" i="1" dirty="0"/>
              <a:t>handed down to the saints.”</a:t>
            </a:r>
            <a:r>
              <a:rPr lang="en-US" sz="2600" dirty="0"/>
              <a:t> </a:t>
            </a:r>
            <a:r>
              <a:rPr lang="en-US" sz="2600" b="1" dirty="0">
                <a:solidFill>
                  <a:srgbClr val="FF0000"/>
                </a:solidFill>
              </a:rPr>
              <a:t>(Jude 3)</a:t>
            </a:r>
          </a:p>
          <a:p>
            <a:pPr lvl="1" algn="ctr" eaLnBrk="1" hangingPunct="1">
              <a:lnSpc>
                <a:spcPct val="80000"/>
              </a:lnSpc>
              <a:defRPr/>
            </a:pPr>
            <a:endParaRPr lang="en-US" sz="1400" i="1" dirty="0"/>
          </a:p>
          <a:p>
            <a:pPr marL="457200" lvl="1" indent="0" algn="ctr" eaLnBrk="1" hangingPunct="1">
              <a:lnSpc>
                <a:spcPct val="80000"/>
              </a:lnSpc>
              <a:buNone/>
              <a:defRPr/>
            </a:pPr>
            <a:r>
              <a:rPr lang="en-US" sz="2600" i="1" dirty="0"/>
              <a:t>“But you, beloved, ought to remember the words that were spoken beforehand by the apostles of our Lord Jesus Christ.”</a:t>
            </a:r>
            <a:r>
              <a:rPr lang="en-US" sz="2600" dirty="0"/>
              <a:t> </a:t>
            </a:r>
            <a:r>
              <a:rPr lang="en-US" sz="2600" b="1" dirty="0">
                <a:solidFill>
                  <a:srgbClr val="FF0000"/>
                </a:solidFill>
              </a:rPr>
              <a:t>(Jude 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9875">
                                            <p:txEl>
                                              <p:pRg st="2" end="2"/>
                                            </p:txEl>
                                          </p:spTgt>
                                        </p:tgtEl>
                                        <p:attrNameLst>
                                          <p:attrName>style.visibility</p:attrName>
                                        </p:attrNameLst>
                                      </p:cBhvr>
                                      <p:to>
                                        <p:strVal val="visible"/>
                                      </p:to>
                                    </p:set>
                                    <p:animEffect transition="in" filter="fade">
                                      <p:cBhvr>
                                        <p:cTn id="7" dur="1000"/>
                                        <p:tgtEl>
                                          <p:spTgt spid="79875">
                                            <p:txEl>
                                              <p:pRg st="2" end="2"/>
                                            </p:txEl>
                                          </p:spTgt>
                                        </p:tgtEl>
                                      </p:cBhvr>
                                    </p:animEffect>
                                    <p:anim calcmode="lin" valueType="num">
                                      <p:cBhvr>
                                        <p:cTn id="8" dur="1000" fill="hold"/>
                                        <p:tgtEl>
                                          <p:spTgt spid="7987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987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9875">
                                            <p:txEl>
                                              <p:pRg st="4" end="4"/>
                                            </p:txEl>
                                          </p:spTgt>
                                        </p:tgtEl>
                                        <p:attrNameLst>
                                          <p:attrName>style.visibility</p:attrName>
                                        </p:attrNameLst>
                                      </p:cBhvr>
                                      <p:to>
                                        <p:strVal val="visible"/>
                                      </p:to>
                                    </p:set>
                                    <p:animEffect transition="in" filter="fade">
                                      <p:cBhvr>
                                        <p:cTn id="14" dur="1000"/>
                                        <p:tgtEl>
                                          <p:spTgt spid="79875">
                                            <p:txEl>
                                              <p:pRg st="4" end="4"/>
                                            </p:txEl>
                                          </p:spTgt>
                                        </p:tgtEl>
                                      </p:cBhvr>
                                    </p:animEffect>
                                    <p:anim calcmode="lin" valueType="num">
                                      <p:cBhvr>
                                        <p:cTn id="15" dur="1000" fill="hold"/>
                                        <p:tgtEl>
                                          <p:spTgt spid="79875">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987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9875">
                                            <p:txEl>
                                              <p:pRg st="6" end="6"/>
                                            </p:txEl>
                                          </p:spTgt>
                                        </p:tgtEl>
                                        <p:attrNameLst>
                                          <p:attrName>style.visibility</p:attrName>
                                        </p:attrNameLst>
                                      </p:cBhvr>
                                      <p:to>
                                        <p:strVal val="visible"/>
                                      </p:to>
                                    </p:set>
                                    <p:animEffect transition="in" filter="fade">
                                      <p:cBhvr>
                                        <p:cTn id="21" dur="1000"/>
                                        <p:tgtEl>
                                          <p:spTgt spid="79875">
                                            <p:txEl>
                                              <p:pRg st="6" end="6"/>
                                            </p:txEl>
                                          </p:spTgt>
                                        </p:tgtEl>
                                      </p:cBhvr>
                                    </p:animEffect>
                                    <p:anim calcmode="lin" valueType="num">
                                      <p:cBhvr>
                                        <p:cTn id="22" dur="1000" fill="hold"/>
                                        <p:tgtEl>
                                          <p:spTgt spid="79875">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7987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5836DF75-5F75-41E7-AE0E-475EFF1A2C96}"/>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80899" name="Rectangle 3">
            <a:extLst>
              <a:ext uri="{FF2B5EF4-FFF2-40B4-BE49-F238E27FC236}">
                <a16:creationId xmlns:a16="http://schemas.microsoft.com/office/drawing/2014/main" id="{3B9F8C1B-F0A6-4ED2-9C70-78A1149268D3}"/>
              </a:ext>
            </a:extLst>
          </p:cNvPr>
          <p:cNvSpPr>
            <a:spLocks noGrp="1" noChangeArrowheads="1"/>
          </p:cNvSpPr>
          <p:nvPr>
            <p:ph type="body" idx="1"/>
          </p:nvPr>
        </p:nvSpPr>
        <p:spPr>
          <a:xfrm>
            <a:off x="419100" y="1524000"/>
            <a:ext cx="8305800" cy="4213461"/>
          </a:xfrm>
        </p:spPr>
        <p:txBody>
          <a:bodyPr>
            <a:spAutoFit/>
          </a:bodyPr>
          <a:lstStyle/>
          <a:p>
            <a:pPr eaLnBrk="1" hangingPunct="1">
              <a:lnSpc>
                <a:spcPct val="80000"/>
              </a:lnSpc>
              <a:defRPr/>
            </a:pPr>
            <a:r>
              <a:rPr lang="en-US" sz="2800" b="1" dirty="0"/>
              <a:t>ALL “MODERN DAY” PROPHECY IS FALSE!</a:t>
            </a:r>
          </a:p>
          <a:p>
            <a:pPr marL="0" indent="0" eaLnBrk="1" hangingPunct="1">
              <a:lnSpc>
                <a:spcPct val="80000"/>
              </a:lnSpc>
              <a:buFontTx/>
              <a:buNone/>
              <a:defRPr/>
            </a:pPr>
            <a:endParaRPr lang="en-US" sz="1600" dirty="0"/>
          </a:p>
          <a:p>
            <a:pPr marL="457200" lvl="1" indent="0" algn="ctr" eaLnBrk="1" hangingPunct="1">
              <a:lnSpc>
                <a:spcPct val="80000"/>
              </a:lnSpc>
              <a:buNone/>
              <a:defRPr/>
            </a:pPr>
            <a:r>
              <a:rPr lang="en-US" sz="2600" i="1" dirty="0"/>
              <a:t>“But when He, the Spirit of truth, comes, He will guide you into </a:t>
            </a:r>
            <a:r>
              <a:rPr lang="en-US" sz="2600" b="1" i="1" dirty="0"/>
              <a:t>all the truth</a:t>
            </a:r>
            <a:r>
              <a:rPr lang="en-US" sz="2600" i="1" dirty="0"/>
              <a:t>; for He will not speak on His own initiative, but whatever He hears, He will speak; and He will disclose to you what is to come.” </a:t>
            </a:r>
            <a:r>
              <a:rPr lang="en-US" sz="2600" b="1" dirty="0">
                <a:solidFill>
                  <a:srgbClr val="FF0000"/>
                </a:solidFill>
              </a:rPr>
              <a:t>(John 16:13)</a:t>
            </a:r>
          </a:p>
          <a:p>
            <a:pPr lvl="1" algn="ctr" eaLnBrk="1" hangingPunct="1">
              <a:lnSpc>
                <a:spcPct val="80000"/>
              </a:lnSpc>
              <a:defRPr/>
            </a:pPr>
            <a:endParaRPr lang="en-US" sz="1100" i="1" dirty="0"/>
          </a:p>
          <a:p>
            <a:pPr marL="457200" lvl="1" indent="0" algn="ctr" eaLnBrk="1" hangingPunct="1">
              <a:lnSpc>
                <a:spcPct val="80000"/>
              </a:lnSpc>
              <a:buNone/>
              <a:defRPr/>
            </a:pPr>
            <a:r>
              <a:rPr lang="en-US" sz="2600" i="1" dirty="0"/>
              <a:t>“But false prophets also arose among the people, just as there will also be false teachers among you, who will secretly introduce destructive heresies, even denying the Master who bought them, bring swift destruction upon themselves.” </a:t>
            </a:r>
            <a:r>
              <a:rPr lang="en-US" sz="2600" b="1" dirty="0">
                <a:solidFill>
                  <a:srgbClr val="FF0000"/>
                </a:solidFill>
              </a:rPr>
              <a:t>(2 Peter 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0899">
                                            <p:txEl>
                                              <p:pRg st="2" end="2"/>
                                            </p:txEl>
                                          </p:spTgt>
                                        </p:tgtEl>
                                        <p:attrNameLst>
                                          <p:attrName>style.visibility</p:attrName>
                                        </p:attrNameLst>
                                      </p:cBhvr>
                                      <p:to>
                                        <p:strVal val="visible"/>
                                      </p:to>
                                    </p:set>
                                    <p:animEffect transition="in" filter="fade">
                                      <p:cBhvr>
                                        <p:cTn id="7" dur="1000"/>
                                        <p:tgtEl>
                                          <p:spTgt spid="80899">
                                            <p:txEl>
                                              <p:pRg st="2" end="2"/>
                                            </p:txEl>
                                          </p:spTgt>
                                        </p:tgtEl>
                                      </p:cBhvr>
                                    </p:animEffect>
                                    <p:anim calcmode="lin" valueType="num">
                                      <p:cBhvr>
                                        <p:cTn id="8" dur="1000" fill="hold"/>
                                        <p:tgtEl>
                                          <p:spTgt spid="8089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089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0899">
                                            <p:txEl>
                                              <p:pRg st="4" end="4"/>
                                            </p:txEl>
                                          </p:spTgt>
                                        </p:tgtEl>
                                        <p:attrNameLst>
                                          <p:attrName>style.visibility</p:attrName>
                                        </p:attrNameLst>
                                      </p:cBhvr>
                                      <p:to>
                                        <p:strVal val="visible"/>
                                      </p:to>
                                    </p:set>
                                    <p:animEffect transition="in" filter="fade">
                                      <p:cBhvr>
                                        <p:cTn id="14" dur="1000"/>
                                        <p:tgtEl>
                                          <p:spTgt spid="80899">
                                            <p:txEl>
                                              <p:pRg st="4" end="4"/>
                                            </p:txEl>
                                          </p:spTgt>
                                        </p:tgtEl>
                                      </p:cBhvr>
                                    </p:animEffect>
                                    <p:anim calcmode="lin" valueType="num">
                                      <p:cBhvr>
                                        <p:cTn id="15" dur="10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8089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5436DA6E-9BA7-4B63-BDD6-27E44ADA294B}"/>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81923" name="Rectangle 3">
            <a:extLst>
              <a:ext uri="{FF2B5EF4-FFF2-40B4-BE49-F238E27FC236}">
                <a16:creationId xmlns:a16="http://schemas.microsoft.com/office/drawing/2014/main" id="{2232066F-FF4F-4616-9792-B60AD0725F24}"/>
              </a:ext>
            </a:extLst>
          </p:cNvPr>
          <p:cNvSpPr>
            <a:spLocks noGrp="1" noChangeArrowheads="1"/>
          </p:cNvSpPr>
          <p:nvPr>
            <p:ph type="body" idx="1"/>
          </p:nvPr>
        </p:nvSpPr>
        <p:spPr>
          <a:xfrm>
            <a:off x="457200" y="1524000"/>
            <a:ext cx="8229600" cy="4573560"/>
          </a:xfrm>
        </p:spPr>
        <p:txBody>
          <a:bodyPr>
            <a:spAutoFit/>
          </a:bodyPr>
          <a:lstStyle/>
          <a:p>
            <a:pPr eaLnBrk="1" hangingPunct="1">
              <a:defRPr/>
            </a:pPr>
            <a:r>
              <a:rPr lang="en-US" sz="2800" b="1" dirty="0"/>
              <a:t>ALL “MODERN DAY” PROPHECY IS FALSE!</a:t>
            </a:r>
          </a:p>
          <a:p>
            <a:pPr marL="0" indent="0" eaLnBrk="1" hangingPunct="1">
              <a:buFontTx/>
              <a:buNone/>
              <a:defRPr/>
            </a:pPr>
            <a:r>
              <a:rPr lang="en-US" sz="2800" dirty="0"/>
              <a:t>Because the end of true prophecy was prophesied and has thus been fulfilled.</a:t>
            </a:r>
          </a:p>
          <a:p>
            <a:pPr marL="457200" lvl="1" indent="0" algn="ctr" eaLnBrk="1" hangingPunct="1">
              <a:buNone/>
              <a:defRPr/>
            </a:pPr>
            <a:r>
              <a:rPr lang="en-US" i="1" dirty="0"/>
              <a:t>“Love never fails, but if there are gifts of prophecy, they will be done away, if there are tongues, they will cease, if there is knowledge, it will be done away. For we know in part, and we prophesy in part; but </a:t>
            </a:r>
            <a:r>
              <a:rPr lang="en-US" b="1" i="1" dirty="0"/>
              <a:t>when the perfect comes</a:t>
            </a:r>
            <a:r>
              <a:rPr lang="en-US" i="1" dirty="0"/>
              <a:t>, the partial will be done away.” </a:t>
            </a:r>
            <a:br>
              <a:rPr lang="en-US" i="1" dirty="0"/>
            </a:br>
            <a:r>
              <a:rPr lang="en-US" b="1" dirty="0">
                <a:solidFill>
                  <a:srgbClr val="FF0000"/>
                </a:solidFill>
              </a:rPr>
              <a:t>(1 Corinthians 13:8-10)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23">
                                            <p:txEl>
                                              <p:pRg st="1" end="1"/>
                                            </p:txEl>
                                          </p:spTgt>
                                        </p:tgtEl>
                                        <p:attrNameLst>
                                          <p:attrName>style.visibility</p:attrName>
                                        </p:attrNameLst>
                                      </p:cBhvr>
                                      <p:to>
                                        <p:strVal val="visible"/>
                                      </p:to>
                                    </p:set>
                                    <p:animEffect transition="in" filter="fade">
                                      <p:cBhvr>
                                        <p:cTn id="7" dur="1000"/>
                                        <p:tgtEl>
                                          <p:spTgt spid="81923">
                                            <p:txEl>
                                              <p:pRg st="1" end="1"/>
                                            </p:txEl>
                                          </p:spTgt>
                                        </p:tgtEl>
                                      </p:cBhvr>
                                    </p:animEffect>
                                    <p:anim calcmode="lin" valueType="num">
                                      <p:cBhvr>
                                        <p:cTn id="8" dur="10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192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1923">
                                            <p:txEl>
                                              <p:pRg st="2" end="2"/>
                                            </p:txEl>
                                          </p:spTgt>
                                        </p:tgtEl>
                                        <p:attrNameLst>
                                          <p:attrName>style.visibility</p:attrName>
                                        </p:attrNameLst>
                                      </p:cBhvr>
                                      <p:to>
                                        <p:strVal val="visible"/>
                                      </p:to>
                                    </p:set>
                                    <p:animEffect transition="in" filter="fade">
                                      <p:cBhvr>
                                        <p:cTn id="12" dur="1000"/>
                                        <p:tgtEl>
                                          <p:spTgt spid="81923">
                                            <p:txEl>
                                              <p:pRg st="2" end="2"/>
                                            </p:txEl>
                                          </p:spTgt>
                                        </p:tgtEl>
                                      </p:cBhvr>
                                    </p:animEffect>
                                    <p:anim calcmode="lin" valueType="num">
                                      <p:cBhvr>
                                        <p:cTn id="13" dur="1000" fill="hold"/>
                                        <p:tgtEl>
                                          <p:spTgt spid="8192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8192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CBD87-AE22-B465-0C45-46E48FFDC792}"/>
            </a:ext>
          </a:extLst>
        </p:cNvPr>
        <p:cNvGrpSpPr/>
        <p:nvPr/>
      </p:nvGrpSpPr>
      <p:grpSpPr>
        <a:xfrm>
          <a:off x="0" y="0"/>
          <a:ext cx="0" cy="0"/>
          <a:chOff x="0" y="0"/>
          <a:chExt cx="0" cy="0"/>
        </a:xfrm>
      </p:grpSpPr>
      <p:sp>
        <p:nvSpPr>
          <p:cNvPr id="81922" name="Rectangle 2">
            <a:extLst>
              <a:ext uri="{FF2B5EF4-FFF2-40B4-BE49-F238E27FC236}">
                <a16:creationId xmlns:a16="http://schemas.microsoft.com/office/drawing/2014/main" id="{AF15660A-5918-0082-585B-55365B6FDBA5}"/>
              </a:ext>
            </a:extLst>
          </p:cNvPr>
          <p:cNvSpPr>
            <a:spLocks noGrp="1" noChangeArrowheads="1"/>
          </p:cNvSpPr>
          <p:nvPr>
            <p:ph type="title"/>
          </p:nvPr>
        </p:nvSpPr>
        <p:spPr>
          <a:xfrm>
            <a:off x="457200" y="6000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81923" name="Rectangle 3">
            <a:extLst>
              <a:ext uri="{FF2B5EF4-FFF2-40B4-BE49-F238E27FC236}">
                <a16:creationId xmlns:a16="http://schemas.microsoft.com/office/drawing/2014/main" id="{597F0063-961C-C447-8289-CAB395B4F584}"/>
              </a:ext>
            </a:extLst>
          </p:cNvPr>
          <p:cNvSpPr>
            <a:spLocks noGrp="1" noChangeArrowheads="1"/>
          </p:cNvSpPr>
          <p:nvPr>
            <p:ph type="body" idx="1"/>
          </p:nvPr>
        </p:nvSpPr>
        <p:spPr>
          <a:xfrm>
            <a:off x="361950" y="1447800"/>
            <a:ext cx="8420100" cy="5416868"/>
          </a:xfrm>
        </p:spPr>
        <p:txBody>
          <a:bodyPr wrap="square">
            <a:spAutoFit/>
          </a:bodyPr>
          <a:lstStyle/>
          <a:p>
            <a:pPr eaLnBrk="1" hangingPunct="1">
              <a:defRPr/>
            </a:pPr>
            <a:r>
              <a:rPr lang="en-US" sz="2800" b="1" dirty="0"/>
              <a:t>ALL “MODERN DAY” PROPHECY IS FALSE!</a:t>
            </a:r>
          </a:p>
          <a:p>
            <a:pPr marL="0" indent="0" eaLnBrk="1" hangingPunct="1">
              <a:buFontTx/>
              <a:buNone/>
              <a:defRPr/>
            </a:pPr>
            <a:r>
              <a:rPr lang="en-US" sz="2800" dirty="0"/>
              <a:t>What does “when the </a:t>
            </a:r>
            <a:r>
              <a:rPr lang="en-US" sz="2800" b="1" dirty="0"/>
              <a:t>perfect</a:t>
            </a:r>
            <a:r>
              <a:rPr lang="en-US" sz="2800" dirty="0"/>
              <a:t> comes” refer to?</a:t>
            </a:r>
          </a:p>
          <a:p>
            <a:pPr marL="457200" lvl="1" indent="0" algn="ctr" eaLnBrk="1" hangingPunct="1">
              <a:buNone/>
              <a:defRPr/>
            </a:pPr>
            <a:endParaRPr lang="en-US" sz="800" i="1" dirty="0"/>
          </a:p>
          <a:p>
            <a:pPr marL="457200" lvl="1" indent="0" algn="ctr" eaLnBrk="1" hangingPunct="1">
              <a:buNone/>
              <a:defRPr/>
            </a:pPr>
            <a:r>
              <a:rPr lang="en-US" sz="2600" i="1" dirty="0"/>
              <a:t>“</a:t>
            </a:r>
            <a:r>
              <a:rPr lang="en-US" sz="2600" b="1" i="1" dirty="0"/>
              <a:t>The law of the Lord is perfect</a:t>
            </a:r>
            <a:r>
              <a:rPr lang="en-US" sz="2600" i="1" dirty="0"/>
              <a:t>, restoring the soul; The testimony of the Lord is sure, making wise the simple.” </a:t>
            </a:r>
            <a:r>
              <a:rPr lang="en-US" sz="2600" b="1" dirty="0">
                <a:solidFill>
                  <a:srgbClr val="FF0000"/>
                </a:solidFill>
              </a:rPr>
              <a:t>(Psalm 19:7)</a:t>
            </a:r>
          </a:p>
          <a:p>
            <a:pPr marL="457200" lvl="1" indent="0" algn="ctr" eaLnBrk="1" hangingPunct="1">
              <a:buNone/>
              <a:defRPr/>
            </a:pPr>
            <a:endParaRPr lang="en-US" sz="800" i="1" dirty="0"/>
          </a:p>
          <a:p>
            <a:pPr marL="457200" lvl="1" indent="0" algn="ctr" eaLnBrk="1" hangingPunct="1">
              <a:buNone/>
              <a:defRPr/>
            </a:pPr>
            <a:r>
              <a:rPr lang="en-US" sz="2600" i="1" dirty="0"/>
              <a:t>“But one who looks intently at </a:t>
            </a:r>
            <a:r>
              <a:rPr lang="en-US" sz="2600" b="1" i="1" dirty="0"/>
              <a:t>the perfect law, the law of liberty</a:t>
            </a:r>
            <a:r>
              <a:rPr lang="en-US" sz="2600" i="1" dirty="0"/>
              <a:t>, and abides by it, not having become a forgetful hearer but an effectual doer, this man will be blessed in what he does.” </a:t>
            </a:r>
            <a:r>
              <a:rPr lang="en-US" sz="2600" b="1" dirty="0">
                <a:solidFill>
                  <a:srgbClr val="FF0000"/>
                </a:solidFill>
              </a:rPr>
              <a:t>(James 1:25)</a:t>
            </a:r>
          </a:p>
          <a:p>
            <a:pPr marL="457200" lvl="1" indent="0" algn="ctr" eaLnBrk="1" hangingPunct="1">
              <a:buNone/>
              <a:defRPr/>
            </a:pPr>
            <a:endParaRPr lang="en-US" sz="800" i="1" dirty="0"/>
          </a:p>
          <a:p>
            <a:pPr marL="457200" lvl="1" indent="0" algn="ctr" eaLnBrk="1" hangingPunct="1">
              <a:buNone/>
              <a:defRPr/>
            </a:pPr>
            <a:r>
              <a:rPr lang="en-US" sz="2600" i="1" dirty="0"/>
              <a:t>“Bear one another’s burdens, and thereby fulfill </a:t>
            </a:r>
            <a:r>
              <a:rPr lang="en-US" sz="2600" b="1" i="1" dirty="0"/>
              <a:t>the law of Christ</a:t>
            </a:r>
            <a:r>
              <a:rPr lang="en-US" sz="2600" i="1" dirty="0"/>
              <a:t>.” </a:t>
            </a:r>
            <a:r>
              <a:rPr lang="en-US" sz="2600" b="1" dirty="0">
                <a:solidFill>
                  <a:srgbClr val="FF0000"/>
                </a:solidFill>
              </a:rPr>
              <a:t>(Galatians 6:2)</a:t>
            </a:r>
          </a:p>
          <a:p>
            <a:pPr marL="457200" lvl="1" indent="0" algn="ctr" eaLnBrk="1" hangingPunct="1">
              <a:buNone/>
              <a:defRPr/>
            </a:pPr>
            <a:endParaRPr lang="en-US" sz="500" i="1" dirty="0"/>
          </a:p>
        </p:txBody>
      </p:sp>
    </p:spTree>
    <p:extLst>
      <p:ext uri="{BB962C8B-B14F-4D97-AF65-F5344CB8AC3E}">
        <p14:creationId xmlns:p14="http://schemas.microsoft.com/office/powerpoint/2010/main" val="167123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fade">
                                      <p:cBhvr>
                                        <p:cTn id="7" dur="1000"/>
                                        <p:tgtEl>
                                          <p:spTgt spid="81923">
                                            <p:txEl>
                                              <p:pRg st="0" end="0"/>
                                            </p:txEl>
                                          </p:spTgt>
                                        </p:tgtEl>
                                      </p:cBhvr>
                                    </p:animEffect>
                                    <p:anim calcmode="lin" valueType="num">
                                      <p:cBhvr>
                                        <p:cTn id="8" dur="1000" fill="hold"/>
                                        <p:tgtEl>
                                          <p:spTgt spid="819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23">
                                            <p:txEl>
                                              <p:pRg st="1" end="1"/>
                                            </p:txEl>
                                          </p:spTgt>
                                        </p:tgtEl>
                                        <p:attrNameLst>
                                          <p:attrName>style.visibility</p:attrName>
                                        </p:attrNameLst>
                                      </p:cBhvr>
                                      <p:to>
                                        <p:strVal val="visible"/>
                                      </p:to>
                                    </p:set>
                                    <p:animEffect transition="in" filter="fade">
                                      <p:cBhvr>
                                        <p:cTn id="14" dur="1000"/>
                                        <p:tgtEl>
                                          <p:spTgt spid="81923">
                                            <p:txEl>
                                              <p:pRg st="1" end="1"/>
                                            </p:txEl>
                                          </p:spTgt>
                                        </p:tgtEl>
                                      </p:cBhvr>
                                    </p:animEffect>
                                    <p:anim calcmode="lin" valueType="num">
                                      <p:cBhvr>
                                        <p:cTn id="15" dur="1000" fill="hold"/>
                                        <p:tgtEl>
                                          <p:spTgt spid="8192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23">
                                            <p:txEl>
                                              <p:pRg st="3" end="3"/>
                                            </p:txEl>
                                          </p:spTgt>
                                        </p:tgtEl>
                                        <p:attrNameLst>
                                          <p:attrName>style.visibility</p:attrName>
                                        </p:attrNameLst>
                                      </p:cBhvr>
                                      <p:to>
                                        <p:strVal val="visible"/>
                                      </p:to>
                                    </p:set>
                                    <p:animEffect transition="in" filter="fade">
                                      <p:cBhvr>
                                        <p:cTn id="21" dur="1000"/>
                                        <p:tgtEl>
                                          <p:spTgt spid="81923">
                                            <p:txEl>
                                              <p:pRg st="3" end="3"/>
                                            </p:txEl>
                                          </p:spTgt>
                                        </p:tgtEl>
                                      </p:cBhvr>
                                    </p:animEffect>
                                    <p:anim calcmode="lin" valueType="num">
                                      <p:cBhvr>
                                        <p:cTn id="22" dur="1000" fill="hold"/>
                                        <p:tgtEl>
                                          <p:spTgt spid="8192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819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23">
                                            <p:txEl>
                                              <p:pRg st="5" end="5"/>
                                            </p:txEl>
                                          </p:spTgt>
                                        </p:tgtEl>
                                        <p:attrNameLst>
                                          <p:attrName>style.visibility</p:attrName>
                                        </p:attrNameLst>
                                      </p:cBhvr>
                                      <p:to>
                                        <p:strVal val="visible"/>
                                      </p:to>
                                    </p:set>
                                    <p:animEffect transition="in" filter="fade">
                                      <p:cBhvr>
                                        <p:cTn id="28" dur="1000"/>
                                        <p:tgtEl>
                                          <p:spTgt spid="81923">
                                            <p:txEl>
                                              <p:pRg st="5" end="5"/>
                                            </p:txEl>
                                          </p:spTgt>
                                        </p:tgtEl>
                                      </p:cBhvr>
                                    </p:animEffect>
                                    <p:anim calcmode="lin" valueType="num">
                                      <p:cBhvr>
                                        <p:cTn id="29" dur="1000" fill="hold"/>
                                        <p:tgtEl>
                                          <p:spTgt spid="8192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8192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1923">
                                            <p:txEl>
                                              <p:pRg st="7" end="7"/>
                                            </p:txEl>
                                          </p:spTgt>
                                        </p:tgtEl>
                                        <p:attrNameLst>
                                          <p:attrName>style.visibility</p:attrName>
                                        </p:attrNameLst>
                                      </p:cBhvr>
                                      <p:to>
                                        <p:strVal val="visible"/>
                                      </p:to>
                                    </p:set>
                                    <p:animEffect transition="in" filter="fade">
                                      <p:cBhvr>
                                        <p:cTn id="35" dur="1000"/>
                                        <p:tgtEl>
                                          <p:spTgt spid="81923">
                                            <p:txEl>
                                              <p:pRg st="7" end="7"/>
                                            </p:txEl>
                                          </p:spTgt>
                                        </p:tgtEl>
                                      </p:cBhvr>
                                    </p:animEffect>
                                    <p:anim calcmode="lin" valueType="num">
                                      <p:cBhvr>
                                        <p:cTn id="36" dur="1000" fill="hold"/>
                                        <p:tgtEl>
                                          <p:spTgt spid="8192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8192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44643B2A-6D71-408A-89DB-DE01222160BE}"/>
              </a:ext>
            </a:extLst>
          </p:cNvPr>
          <p:cNvSpPr>
            <a:spLocks noGrp="1" noChangeArrowheads="1"/>
          </p:cNvSpPr>
          <p:nvPr>
            <p:ph type="title"/>
          </p:nvPr>
        </p:nvSpPr>
        <p:spPr>
          <a:xfrm>
            <a:off x="457200" y="612775"/>
            <a:ext cx="8229600" cy="768350"/>
          </a:xfrm>
        </p:spPr>
        <p:txBody>
          <a:bodyPr>
            <a:spAutoFit/>
          </a:bodyPr>
          <a:lstStyle/>
          <a:p>
            <a:pPr algn="ctr" eaLnBrk="1" hangingPunct="1">
              <a:defRPr/>
            </a:pPr>
            <a:r>
              <a:rPr lang="en-US" dirty="0">
                <a:solidFill>
                  <a:schemeClr val="tx1"/>
                </a:solidFill>
                <a:latin typeface="Verdana" pitchFamily="34" charset="0"/>
              </a:rPr>
              <a:t>FALSE PROPHECY</a:t>
            </a:r>
          </a:p>
        </p:txBody>
      </p:sp>
      <p:sp>
        <p:nvSpPr>
          <p:cNvPr id="82947" name="Rectangle 3">
            <a:extLst>
              <a:ext uri="{FF2B5EF4-FFF2-40B4-BE49-F238E27FC236}">
                <a16:creationId xmlns:a16="http://schemas.microsoft.com/office/drawing/2014/main" id="{F11DEC53-8814-4735-854D-6A0D361C2341}"/>
              </a:ext>
            </a:extLst>
          </p:cNvPr>
          <p:cNvSpPr>
            <a:spLocks noGrp="1" noChangeArrowheads="1"/>
          </p:cNvSpPr>
          <p:nvPr>
            <p:ph type="body" idx="1"/>
          </p:nvPr>
        </p:nvSpPr>
        <p:spPr>
          <a:xfrm>
            <a:off x="381000" y="1524000"/>
            <a:ext cx="8382000" cy="5066002"/>
          </a:xfrm>
        </p:spPr>
        <p:txBody>
          <a:bodyPr>
            <a:spAutoFit/>
          </a:bodyPr>
          <a:lstStyle/>
          <a:p>
            <a:pPr eaLnBrk="1" hangingPunct="1">
              <a:defRPr/>
            </a:pPr>
            <a:r>
              <a:rPr lang="en-US" sz="2800" b="1" dirty="0"/>
              <a:t>ALL “MODERN DAY” PROPHECY IS FALSE!</a:t>
            </a:r>
          </a:p>
          <a:p>
            <a:pPr marL="0" indent="0" eaLnBrk="1" hangingPunct="1">
              <a:buFontTx/>
              <a:buNone/>
              <a:defRPr/>
            </a:pPr>
            <a:endParaRPr lang="en-US" sz="1000" dirty="0"/>
          </a:p>
          <a:p>
            <a:pPr marL="457200" lvl="1" indent="0" eaLnBrk="1" hangingPunct="1">
              <a:buNone/>
              <a:defRPr/>
            </a:pPr>
            <a:r>
              <a:rPr lang="en-US" sz="2600" dirty="0"/>
              <a:t>Once the apostles and prophets had revealed the word of God in the 27 books of the New Testament, there was no more need for prophecy. Each writer had “prophesied in part,” but as soon as the New Testament was completely written and compiled, the “perfect” had come, the law of Christ.</a:t>
            </a:r>
          </a:p>
          <a:p>
            <a:pPr marL="457200" lvl="1" indent="0" eaLnBrk="1" hangingPunct="1">
              <a:buNone/>
              <a:defRPr/>
            </a:pPr>
            <a:endParaRPr lang="en-US" sz="2600" i="1" dirty="0"/>
          </a:p>
          <a:p>
            <a:pPr marL="457200" lvl="1" indent="0" eaLnBrk="1" hangingPunct="1">
              <a:buNone/>
              <a:defRPr/>
            </a:pPr>
            <a:r>
              <a:rPr lang="en-US" sz="2600" i="1" dirty="0"/>
              <a:t>“… In humility receive the word implanted, which is able to save your souls.” </a:t>
            </a:r>
            <a:r>
              <a:rPr lang="en-US" sz="2600" b="1" dirty="0">
                <a:solidFill>
                  <a:srgbClr val="FF0000"/>
                </a:solidFill>
              </a:rPr>
              <a:t>(James 1:21b)</a:t>
            </a:r>
          </a:p>
          <a:p>
            <a:pPr marL="457200" lvl="1" indent="0" eaLnBrk="1" hangingPunct="1">
              <a:buFont typeface="Tahoma" panose="020B0604030504040204" pitchFamily="34" charset="0"/>
              <a:buNone/>
              <a:defRPr/>
            </a:pP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2947">
                                            <p:txEl>
                                              <p:pRg st="2" end="2"/>
                                            </p:txEl>
                                          </p:spTgt>
                                        </p:tgtEl>
                                        <p:attrNameLst>
                                          <p:attrName>style.visibility</p:attrName>
                                        </p:attrNameLst>
                                      </p:cBhvr>
                                      <p:to>
                                        <p:strVal val="visible"/>
                                      </p:to>
                                    </p:set>
                                    <p:animEffect transition="in" filter="fade">
                                      <p:cBhvr>
                                        <p:cTn id="7" dur="1000"/>
                                        <p:tgtEl>
                                          <p:spTgt spid="82947">
                                            <p:txEl>
                                              <p:pRg st="2" end="2"/>
                                            </p:txEl>
                                          </p:spTgt>
                                        </p:tgtEl>
                                      </p:cBhvr>
                                    </p:animEffect>
                                    <p:anim calcmode="lin" valueType="num">
                                      <p:cBhvr>
                                        <p:cTn id="8" dur="1000" fill="hold"/>
                                        <p:tgtEl>
                                          <p:spTgt spid="8294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294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2947">
                                            <p:txEl>
                                              <p:pRg st="4" end="4"/>
                                            </p:txEl>
                                          </p:spTgt>
                                        </p:tgtEl>
                                        <p:attrNameLst>
                                          <p:attrName>style.visibility</p:attrName>
                                        </p:attrNameLst>
                                      </p:cBhvr>
                                      <p:to>
                                        <p:strVal val="visible"/>
                                      </p:to>
                                    </p:set>
                                    <p:animEffect transition="in" filter="fade">
                                      <p:cBhvr>
                                        <p:cTn id="14" dur="1000"/>
                                        <p:tgtEl>
                                          <p:spTgt spid="82947">
                                            <p:txEl>
                                              <p:pRg st="4" end="4"/>
                                            </p:txEl>
                                          </p:spTgt>
                                        </p:tgtEl>
                                      </p:cBhvr>
                                    </p:animEffect>
                                    <p:anim calcmode="lin" valueType="num">
                                      <p:cBhvr>
                                        <p:cTn id="15" dur="1000" fill="hold"/>
                                        <p:tgtEl>
                                          <p:spTgt spid="8294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8294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3D8D156-C577-4867-9B5C-E56BCAB811D6}"/>
              </a:ext>
            </a:extLst>
          </p:cNvPr>
          <p:cNvSpPr txBox="1">
            <a:spLocks noChangeArrowheads="1"/>
          </p:cNvSpPr>
          <p:nvPr/>
        </p:nvSpPr>
        <p:spPr>
          <a:xfrm>
            <a:off x="457200" y="304800"/>
            <a:ext cx="8229600" cy="769938"/>
          </a:xfrm>
          <a:prstGeom prst="rect">
            <a:avLst/>
          </a:prstGeom>
        </p:spPr>
        <p:txBody>
          <a:bodyPr>
            <a:spAutoFit/>
          </a:bodyPr>
          <a:lst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a:lstStyle>
          <a:p>
            <a:pPr algn="ctr" eaLnBrk="1" hangingPunct="1">
              <a:defRPr/>
            </a:pPr>
            <a:r>
              <a:rPr lang="en-US" b="1" dirty="0">
                <a:solidFill>
                  <a:schemeClr val="tx1"/>
                </a:solidFill>
                <a:latin typeface="Verdana" pitchFamily="34" charset="0"/>
              </a:rPr>
              <a:t>TRUE PROPHECY</a:t>
            </a:r>
          </a:p>
        </p:txBody>
      </p:sp>
      <p:sp>
        <p:nvSpPr>
          <p:cNvPr id="3" name="Rectangle 3">
            <a:extLst>
              <a:ext uri="{FF2B5EF4-FFF2-40B4-BE49-F238E27FC236}">
                <a16:creationId xmlns:a16="http://schemas.microsoft.com/office/drawing/2014/main" id="{A5EDB16B-FE98-4A7F-943B-748A1CA4DA12}"/>
              </a:ext>
            </a:extLst>
          </p:cNvPr>
          <p:cNvSpPr txBox="1">
            <a:spLocks noChangeArrowheads="1"/>
          </p:cNvSpPr>
          <p:nvPr/>
        </p:nvSpPr>
        <p:spPr>
          <a:xfrm>
            <a:off x="381000" y="1219200"/>
            <a:ext cx="8382000" cy="5638467"/>
          </a:xfrm>
          <a:prstGeom prst="rect">
            <a:avLst/>
          </a:prstGeom>
        </p:spPr>
        <p:txBody>
          <a:bodyPr>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a:lstStyle>
          <a:p>
            <a:pPr eaLnBrk="1" hangingPunct="1">
              <a:defRPr/>
            </a:pPr>
            <a:r>
              <a:rPr lang="en-US" sz="2800" b="1" dirty="0"/>
              <a:t>ALL BIBLE PROPHECY IS TRUE!</a:t>
            </a:r>
          </a:p>
          <a:p>
            <a:pPr marL="0" indent="0" eaLnBrk="1" hangingPunct="1">
              <a:buFontTx/>
              <a:buNone/>
              <a:defRPr/>
            </a:pPr>
            <a:endParaRPr lang="en-US" sz="1000" dirty="0"/>
          </a:p>
          <a:p>
            <a:pPr marL="457200" lvl="1" indent="0" algn="ctr" eaLnBrk="1" hangingPunct="1">
              <a:buNone/>
              <a:defRPr/>
            </a:pPr>
            <a:r>
              <a:rPr lang="en-US" sz="2600" i="1" dirty="0"/>
              <a:t>“For I am not ashamed of the gospel, for it is the power of God for salvation to everyone who believes, to the Jew first and also to the Greek. For in it the righteousness of God is revealed from faith to faith; as it is written, ‘But the righteous man shall live by faith.’” </a:t>
            </a:r>
            <a:r>
              <a:rPr lang="en-US" sz="2600" b="1" dirty="0">
                <a:solidFill>
                  <a:srgbClr val="FF0000"/>
                </a:solidFill>
              </a:rPr>
              <a:t>(Romans 1:16-17)</a:t>
            </a:r>
            <a:endParaRPr lang="en-US" sz="2600" b="1" i="1" dirty="0">
              <a:solidFill>
                <a:srgbClr val="FF0000"/>
              </a:solidFill>
            </a:endParaRPr>
          </a:p>
          <a:p>
            <a:pPr marL="457200" lvl="1" indent="0" algn="ctr" eaLnBrk="1" hangingPunct="1">
              <a:buNone/>
              <a:defRPr/>
            </a:pPr>
            <a:endParaRPr lang="en-US" sz="1000" i="1" dirty="0"/>
          </a:p>
          <a:p>
            <a:pPr marL="457200" lvl="1" indent="0" algn="ctr" eaLnBrk="1" hangingPunct="1">
              <a:buNone/>
              <a:defRPr/>
            </a:pPr>
            <a:endParaRPr lang="en-US" sz="1000" i="1" dirty="0"/>
          </a:p>
          <a:p>
            <a:pPr marL="457200" lvl="1" indent="0" algn="ctr" eaLnBrk="1" hangingPunct="1">
              <a:buNone/>
              <a:defRPr/>
            </a:pPr>
            <a:r>
              <a:rPr lang="en-US" sz="2600" i="1" dirty="0"/>
              <a:t>“All Scripture is inspired by God and profitable for teaching, for reproof, for correction, for training in righteousness; so that the man of God may be adequate, equipped for every good work.” </a:t>
            </a:r>
            <a:br>
              <a:rPr lang="en-US" sz="2600" i="1" dirty="0"/>
            </a:br>
            <a:r>
              <a:rPr lang="en-US" sz="2600" b="1" dirty="0">
                <a:solidFill>
                  <a:srgbClr val="FF0000"/>
                </a:solidFill>
              </a:rPr>
              <a:t>(2 Timothy 3:16-17)</a:t>
            </a:r>
            <a:endParaRPr lang="en-US" sz="26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A852B4C-60AA-40AA-AAA3-06A2E535DDA0}"/>
              </a:ext>
            </a:extLst>
          </p:cNvPr>
          <p:cNvSpPr txBox="1">
            <a:spLocks noChangeArrowheads="1"/>
          </p:cNvSpPr>
          <p:nvPr/>
        </p:nvSpPr>
        <p:spPr>
          <a:xfrm>
            <a:off x="457200" y="0"/>
            <a:ext cx="8229600" cy="708025"/>
          </a:xfrm>
          <a:prstGeom prst="rect">
            <a:avLst/>
          </a:prstGeom>
        </p:spPr>
        <p:txBody>
          <a:bodyPr>
            <a:spAutoFit/>
          </a:bodyPr>
          <a:lst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a:lstStyle>
          <a:p>
            <a:pPr algn="ctr" eaLnBrk="1" hangingPunct="1">
              <a:defRPr/>
            </a:pPr>
            <a:r>
              <a:rPr lang="en-US" sz="4000" b="1" dirty="0">
                <a:solidFill>
                  <a:schemeClr val="tx1"/>
                </a:solidFill>
                <a:latin typeface="Verdana" pitchFamily="34" charset="0"/>
              </a:rPr>
              <a:t>GOD’S PLAN OF SALVATION</a:t>
            </a:r>
          </a:p>
        </p:txBody>
      </p:sp>
      <p:sp>
        <p:nvSpPr>
          <p:cNvPr id="3" name="Rectangle 3">
            <a:extLst>
              <a:ext uri="{FF2B5EF4-FFF2-40B4-BE49-F238E27FC236}">
                <a16:creationId xmlns:a16="http://schemas.microsoft.com/office/drawing/2014/main" id="{FA213258-45A9-4C52-B04D-E1BC956E867F}"/>
              </a:ext>
            </a:extLst>
          </p:cNvPr>
          <p:cNvSpPr txBox="1">
            <a:spLocks noChangeArrowheads="1"/>
          </p:cNvSpPr>
          <p:nvPr/>
        </p:nvSpPr>
        <p:spPr>
          <a:xfrm>
            <a:off x="76200" y="762000"/>
            <a:ext cx="8991600" cy="5995487"/>
          </a:xfrm>
          <a:prstGeom prst="rect">
            <a:avLst/>
          </a:prstGeom>
        </p:spPr>
        <p:txBody>
          <a:bodyPr>
            <a:spAutoFit/>
          </a:bodyPr>
          <a:lst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a:lstStyle>
          <a:p>
            <a:pPr eaLnBrk="1" hangingPunct="1">
              <a:defRPr/>
            </a:pPr>
            <a:r>
              <a:rPr lang="en-US" sz="2600" b="1" dirty="0"/>
              <a:t>HEAR THE GOSPEL</a:t>
            </a:r>
          </a:p>
          <a:p>
            <a:pPr marL="457200" lvl="1" indent="0" eaLnBrk="1" hangingPunct="1">
              <a:buNone/>
              <a:defRPr/>
            </a:pPr>
            <a:r>
              <a:rPr lang="en-US" sz="2000" dirty="0"/>
              <a:t>		</a:t>
            </a:r>
            <a:r>
              <a:rPr lang="en-US" b="1" dirty="0">
                <a:solidFill>
                  <a:srgbClr val="FF0000"/>
                </a:solidFill>
              </a:rPr>
              <a:t>James 1:21; Romans 10:17</a:t>
            </a:r>
          </a:p>
          <a:p>
            <a:pPr eaLnBrk="1" hangingPunct="1">
              <a:defRPr/>
            </a:pPr>
            <a:r>
              <a:rPr lang="en-US" sz="2600" b="1" dirty="0"/>
              <a:t>BELIEVE IN JESUS CHRIST</a:t>
            </a:r>
          </a:p>
          <a:p>
            <a:pPr marL="457200" lvl="1" indent="0" eaLnBrk="1" hangingPunct="1">
              <a:buNone/>
              <a:defRPr/>
            </a:pPr>
            <a:r>
              <a:rPr lang="en-US" sz="2000" dirty="0"/>
              <a:t>		</a:t>
            </a:r>
            <a:r>
              <a:rPr lang="en-US" b="1" dirty="0">
                <a:solidFill>
                  <a:srgbClr val="FF0000"/>
                </a:solidFill>
              </a:rPr>
              <a:t>John 3:16; John 11:25</a:t>
            </a:r>
          </a:p>
          <a:p>
            <a:pPr eaLnBrk="1" hangingPunct="1">
              <a:defRPr/>
            </a:pPr>
            <a:r>
              <a:rPr lang="en-US" sz="2600" b="1" dirty="0"/>
              <a:t>REPENT OF YOUR SINS</a:t>
            </a:r>
          </a:p>
          <a:p>
            <a:pPr marL="457200" lvl="1" indent="0" eaLnBrk="1" hangingPunct="1">
              <a:buNone/>
              <a:defRPr/>
            </a:pPr>
            <a:r>
              <a:rPr lang="en-US" sz="2000" dirty="0"/>
              <a:t>		</a:t>
            </a:r>
            <a:r>
              <a:rPr lang="en-US" b="1" dirty="0">
                <a:solidFill>
                  <a:srgbClr val="FF0000"/>
                </a:solidFill>
              </a:rPr>
              <a:t>Luke 13:3-5; 2 Peter 3:9</a:t>
            </a:r>
          </a:p>
          <a:p>
            <a:pPr eaLnBrk="1" hangingPunct="1">
              <a:defRPr/>
            </a:pPr>
            <a:r>
              <a:rPr lang="en-US" sz="2600" b="1" dirty="0"/>
              <a:t>CONFESS CHRIST AS LORD</a:t>
            </a:r>
          </a:p>
          <a:p>
            <a:pPr marL="457200" lvl="1" indent="0" eaLnBrk="1" hangingPunct="1">
              <a:buNone/>
              <a:defRPr/>
            </a:pPr>
            <a:r>
              <a:rPr lang="en-US" sz="2000" dirty="0"/>
              <a:t>		</a:t>
            </a:r>
            <a:r>
              <a:rPr lang="en-US" b="1" dirty="0">
                <a:solidFill>
                  <a:srgbClr val="FF0000"/>
                </a:solidFill>
              </a:rPr>
              <a:t>Matthew 10:32; Romans 10:9-10</a:t>
            </a:r>
          </a:p>
          <a:p>
            <a:pPr eaLnBrk="1" hangingPunct="1">
              <a:defRPr/>
            </a:pPr>
            <a:r>
              <a:rPr lang="en-US" sz="2600" b="1" dirty="0"/>
              <a:t>BE BAPTIZED FOR THE FORGIVENESS OF SINS</a:t>
            </a:r>
          </a:p>
          <a:p>
            <a:pPr marL="457200" lvl="1" indent="0" eaLnBrk="1" hangingPunct="1">
              <a:buNone/>
              <a:defRPr/>
            </a:pPr>
            <a:r>
              <a:rPr lang="en-US" sz="2000" dirty="0"/>
              <a:t>		</a:t>
            </a:r>
            <a:r>
              <a:rPr lang="en-US" b="1" dirty="0">
                <a:solidFill>
                  <a:srgbClr val="FF0000"/>
                </a:solidFill>
              </a:rPr>
              <a:t>Mark 16:15-16; Acts 2:38</a:t>
            </a:r>
          </a:p>
          <a:p>
            <a:pPr eaLnBrk="1" hangingPunct="1">
              <a:defRPr/>
            </a:pPr>
            <a:r>
              <a:rPr lang="en-US" sz="2600" b="1" dirty="0"/>
              <a:t>REMAIN FAITHFUL</a:t>
            </a:r>
          </a:p>
          <a:p>
            <a:pPr marL="457200" lvl="1" indent="0" eaLnBrk="1" hangingPunct="1">
              <a:buNone/>
              <a:defRPr/>
            </a:pPr>
            <a:r>
              <a:rPr lang="en-US" sz="1800" dirty="0"/>
              <a:t>		</a:t>
            </a:r>
            <a:r>
              <a:rPr lang="en-US" b="1" dirty="0">
                <a:solidFill>
                  <a:srgbClr val="FF0000"/>
                </a:solidFill>
              </a:rPr>
              <a:t>Matthew 7:21; Hebrews 10:26-31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fade">
                                      <p:cBhvr>
                                        <p:cTn id="60" dur="1000"/>
                                        <p:tgtEl>
                                          <p:spTgt spid="3">
                                            <p:txEl>
                                              <p:pRg st="9" end="9"/>
                                            </p:txEl>
                                          </p:spTgt>
                                        </p:tgtEl>
                                      </p:cBhvr>
                                    </p:animEffect>
                                    <p:anim calcmode="lin" valueType="num">
                                      <p:cBhvr>
                                        <p:cTn id="6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Effect transition="in" filter="fade">
                                      <p:cBhvr>
                                        <p:cTn id="67" dur="1000"/>
                                        <p:tgtEl>
                                          <p:spTgt spid="3">
                                            <p:txEl>
                                              <p:pRg st="10" end="10"/>
                                            </p:txEl>
                                          </p:spTgt>
                                        </p:tgtEl>
                                      </p:cBhvr>
                                    </p:animEffect>
                                    <p:anim calcmode="lin" valueType="num">
                                      <p:cBhvr>
                                        <p:cTn id="6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Effect transition="in" filter="fade">
                                      <p:cBhvr>
                                        <p:cTn id="72" dur="1000"/>
                                        <p:tgtEl>
                                          <p:spTgt spid="3">
                                            <p:txEl>
                                              <p:pRg st="11" end="11"/>
                                            </p:txEl>
                                          </p:spTgt>
                                        </p:tgtEl>
                                      </p:cBhvr>
                                    </p:animEffect>
                                    <p:anim calcmode="lin" valueType="num">
                                      <p:cBhvr>
                                        <p:cTn id="7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4268</TotalTime>
  <Words>3979</Words>
  <Application>Microsoft Office PowerPoint</Application>
  <PresentationFormat>On-screen Show (4:3)</PresentationFormat>
  <Paragraphs>235</Paragraphs>
  <Slides>36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Tahoma</vt:lpstr>
      <vt:lpstr>Verdana</vt:lpstr>
      <vt:lpstr>Wingdings</vt:lpstr>
      <vt:lpstr>Ocean</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FALSE PROPHECY</vt:lpstr>
      <vt:lpstr>PowerPoint Presentation</vt:lpstr>
      <vt:lpstr>PowerPoint Presentation</vt:lpstr>
    </vt:vector>
  </TitlesOfParts>
  <Company>Mediabase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False Prophecy (3)</dc:title>
  <dc:creator>Randy Childs</dc:creator>
  <dc:description>4/28/2013</dc:description>
  <cp:lastModifiedBy>Richard Lidh</cp:lastModifiedBy>
  <cp:revision>39</cp:revision>
  <cp:lastPrinted>2026-10-11T00:16:07Z</cp:lastPrinted>
  <dcterms:created xsi:type="dcterms:W3CDTF">2008-03-29T01:21:11Z</dcterms:created>
  <dcterms:modified xsi:type="dcterms:W3CDTF">2026-10-13T03:09:45Z</dcterms:modified>
</cp:coreProperties>
</file>